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427" r:id="rId3"/>
    <p:sldId id="424" r:id="rId4"/>
    <p:sldId id="393" r:id="rId5"/>
    <p:sldId id="394" r:id="rId6"/>
    <p:sldId id="425" r:id="rId7"/>
    <p:sldId id="421" r:id="rId8"/>
    <p:sldId id="416" r:id="rId9"/>
    <p:sldId id="426" r:id="rId10"/>
    <p:sldId id="422" r:id="rId11"/>
    <p:sldId id="264" r:id="rId12"/>
    <p:sldId id="260" r:id="rId13"/>
    <p:sldId id="261" r:id="rId14"/>
    <p:sldId id="415" r:id="rId15"/>
    <p:sldId id="333" r:id="rId16"/>
    <p:sldId id="334" r:id="rId17"/>
  </p:sldIdLst>
  <p:sldSz cx="9144000" cy="6858000" type="screen4x3"/>
  <p:notesSz cx="6858000" cy="9144000"/>
  <p:embeddedFontLst>
    <p:embeddedFont>
      <p:font typeface="Nunito" pitchFamily="2" charset="0"/>
      <p:regular r:id="rId22"/>
      <p:bold r:id="rId23"/>
      <p:italic r:id="rId24"/>
      <p:boldItalic r:id="rId25"/>
    </p:embeddedFont>
    <p:embeddedFont>
      <p:font typeface="Bebas Neue" panose="020B0606020202050201" pitchFamily="34" charset="0"/>
      <p:regular r:id="rId26"/>
    </p:embeddedFont>
    <p:embeddedFont>
      <p:font typeface="Calibri" panose="020F0502020204030204"/>
      <p:regular r:id="rId27"/>
      <p:bold r:id="rId28"/>
      <p:italic r:id="rId29"/>
      <p:boldItalic r:id="rId30"/>
    </p:embeddedFont>
    <p:embeddedFont>
      <p:font typeface="Jokerman" panose="04090605060D06020702" pitchFamily="82" charset="0"/>
      <p:regular r:id="rId31"/>
    </p:embeddedFont>
    <p:embeddedFont>
      <p:font typeface="Calibri Light" panose="020F0302020204030204" charset="0"/>
      <p:regular r:id="rId32"/>
      <p: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300"/>
    <a:srgbClr val="305428"/>
    <a:srgbClr val="CB997E"/>
    <a:srgbClr val="4CC3D9"/>
    <a:srgbClr val="AF81C9"/>
    <a:srgbClr val="7BC8A4"/>
    <a:srgbClr val="6B705C"/>
    <a:srgbClr val="F89A7E"/>
    <a:srgbClr val="B7B7A4"/>
    <a:srgbClr val="DDB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392" y="66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font" Target="fonts/font12.fntdata"/><Relationship Id="rId32" Type="http://schemas.openxmlformats.org/officeDocument/2006/relationships/font" Target="fonts/font11.fntdata"/><Relationship Id="rId31" Type="http://schemas.openxmlformats.org/officeDocument/2006/relationships/font" Target="fonts/font10.fntdata"/><Relationship Id="rId30" Type="http://schemas.openxmlformats.org/officeDocument/2006/relationships/font" Target="fonts/font9.fntdata"/><Relationship Id="rId3" Type="http://schemas.openxmlformats.org/officeDocument/2006/relationships/slide" Target="slides/slide1.xml"/><Relationship Id="rId29" Type="http://schemas.openxmlformats.org/officeDocument/2006/relationships/font" Target="fonts/font8.fntdata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ACF37-E46C-48E0-B8E2-E05ADC48C5C7}" type="datetimeFigureOut">
              <a:rPr lang="pt-BR" smtClean="0"/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52328-C575-4DE8-B476-D67C0067EF34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060D-C244-4DC3-AE82-E7A5976CC67D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583B-999C-4193-931E-C04DE9A72052}" type="slidenum">
              <a:rPr lang="pt-BR" smtClean="0"/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060D-C244-4DC3-AE82-E7A5976CC67D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583B-999C-4193-931E-C04DE9A72052}" type="slidenum">
              <a:rPr lang="pt-BR" smtClean="0"/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060D-C244-4DC3-AE82-E7A5976CC67D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583B-999C-4193-931E-C04DE9A72052}" type="slidenum">
              <a:rPr lang="pt-BR" smtClean="0"/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060D-C244-4DC3-AE82-E7A5976CC67D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583B-999C-4193-931E-C04DE9A72052}" type="slidenum">
              <a:rPr lang="pt-BR" smtClean="0"/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060D-C244-4DC3-AE82-E7A5976CC67D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583B-999C-4193-931E-C04DE9A72052}" type="slidenum">
              <a:rPr lang="pt-BR" smtClean="0"/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060D-C244-4DC3-AE82-E7A5976CC67D}" type="datetimeFigureOut">
              <a:rPr lang="pt-BR" smtClean="0"/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583B-999C-4193-931E-C04DE9A72052}" type="slidenum">
              <a:rPr lang="pt-BR" smtClean="0"/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060D-C244-4DC3-AE82-E7A5976CC67D}" type="datetimeFigureOut">
              <a:rPr lang="pt-BR" smtClean="0"/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583B-999C-4193-931E-C04DE9A72052}" type="slidenum">
              <a:rPr lang="pt-BR" smtClean="0"/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060D-C244-4DC3-AE82-E7A5976CC67D}" type="datetimeFigureOut">
              <a:rPr lang="pt-BR" smtClean="0"/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583B-999C-4193-931E-C04DE9A72052}" type="slidenum">
              <a:rPr lang="pt-BR" smtClean="0"/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060D-C244-4DC3-AE82-E7A5976CC67D}" type="datetimeFigureOut">
              <a:rPr lang="pt-BR" smtClean="0"/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583B-999C-4193-931E-C04DE9A72052}" type="slidenum">
              <a:rPr lang="pt-BR" smtClean="0"/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060D-C244-4DC3-AE82-E7A5976CC67D}" type="datetimeFigureOut">
              <a:rPr lang="pt-BR" smtClean="0"/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583B-999C-4193-931E-C04DE9A72052}" type="slidenum">
              <a:rPr lang="pt-BR" smtClean="0"/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060D-C244-4DC3-AE82-E7A5976CC67D}" type="datetimeFigureOut">
              <a:rPr lang="pt-BR" smtClean="0"/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583B-999C-4193-931E-C04DE9A72052}" type="slidenum">
              <a:rPr lang="pt-BR" smtClean="0"/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0060D-C244-4DC3-AE82-E7A5976CC67D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3583B-999C-4193-931E-C04DE9A72052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GIF"/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2425" y="2954751"/>
            <a:ext cx="4458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FRAÇÕES</a:t>
            </a: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52425" y="3557014"/>
            <a:ext cx="44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ADIÇÃO DE FRAÇÕES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78929" y="6102982"/>
            <a:ext cx="1516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AULA </a:t>
            </a:r>
            <a:r>
              <a:rPr lang="pt-BR" sz="1600" b="1" dirty="0">
                <a:solidFill>
                  <a:prstClr val="black"/>
                </a:solidFill>
                <a:latin typeface="Arial" panose="020B0604020202020204" pitchFamily="34" charset="0"/>
              </a:rPr>
              <a:t>23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5273"/>
            <a:ext cx="9144000" cy="584775"/>
          </a:xfrm>
          <a:prstGeom prst="roundRect">
            <a:avLst>
              <a:gd name="adj" fmla="val 0"/>
            </a:avLst>
          </a:prstGeom>
          <a:solidFill>
            <a:srgbClr val="F1D3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Bebas Neue" panose="020B0606020202050201" pitchFamily="34" charset="0"/>
              </a:rPr>
              <a:t>Denominadores Diferentes – Segundo Método</a:t>
            </a:r>
            <a:endParaRPr lang="pt-BR" sz="3200" dirty="0">
              <a:latin typeface="Bebas Neue" panose="020B0606020202050201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27000" y="1752621"/>
            <a:ext cx="8890000" cy="1635130"/>
            <a:chOff x="7044148" y="1446394"/>
            <a:chExt cx="5108811" cy="8008333"/>
          </a:xfrm>
          <a:solidFill>
            <a:srgbClr val="7BC8A4"/>
          </a:solidFill>
        </p:grpSpPr>
        <p:sp>
          <p:nvSpPr>
            <p:cNvPr id="5" name="Retângulo 4"/>
            <p:cNvSpPr/>
            <p:nvPr/>
          </p:nvSpPr>
          <p:spPr>
            <a:xfrm>
              <a:off x="7044148" y="1446394"/>
              <a:ext cx="5108811" cy="54085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7420227" y="1949855"/>
              <a:ext cx="4496256" cy="7504872"/>
            </a:xfrm>
            <a:prstGeom prst="round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Nesse método irá </a:t>
              </a:r>
              <a:r>
                <a:rPr lang="pt-BR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fatorá</a:t>
              </a:r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por números primos para encontrar o Denominador Comum</a:t>
              </a:r>
              <a:endParaRPr lang="pt-BR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1468234" y="3310290"/>
            <a:ext cx="6596266" cy="851297"/>
          </a:xfrm>
          <a:prstGeom prst="roundRect">
            <a:avLst/>
          </a:prstGeom>
          <a:solidFill>
            <a:srgbClr val="7BC8A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Bebas Neue" panose="020B0606020202050201" pitchFamily="34" charset="0"/>
              </a:rPr>
              <a:t>Lembre-se dos números primos</a:t>
            </a:r>
            <a:endParaRPr lang="pt-BR" sz="4400" dirty="0">
              <a:latin typeface="Bebas Neue" panose="020B0606020202050201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587048" y="4440877"/>
            <a:ext cx="6654403" cy="1328023"/>
          </a:xfrm>
          <a:prstGeom prst="roundRect">
            <a:avLst/>
          </a:prstGeom>
          <a:solidFill>
            <a:srgbClr val="F89A7E"/>
          </a:solidFill>
        </p:spPr>
        <p:txBody>
          <a:bodyPr wrap="none" rtlCol="0">
            <a:spAutoFit/>
          </a:bodyPr>
          <a:lstStyle/>
          <a:p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2, 3, 5, 7, 11, ...</a:t>
            </a:r>
            <a:endParaRPr lang="pt-BR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eta: Curva para a Esquerda 9"/>
          <p:cNvSpPr/>
          <p:nvPr/>
        </p:nvSpPr>
        <p:spPr>
          <a:xfrm>
            <a:off x="8064500" y="3667834"/>
            <a:ext cx="825500" cy="1793167"/>
          </a:xfrm>
          <a:prstGeom prst="curvedLeftArrow">
            <a:avLst/>
          </a:prstGeom>
          <a:solidFill>
            <a:srgbClr val="4C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/>
              <p:cNvSpPr txBox="1"/>
              <p:nvPr/>
            </p:nvSpPr>
            <p:spPr>
              <a:xfrm>
                <a:off x="671528" y="1501012"/>
                <a:ext cx="634789" cy="1734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pt-BR" sz="6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pt-BR" sz="6000" b="1" dirty="0"/>
              </a:p>
            </p:txBody>
          </p:sp>
        </mc:Choice>
        <mc:Fallback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28" y="1501012"/>
                <a:ext cx="634789" cy="1734642"/>
              </a:xfrm>
              <a:prstGeom prst="rect">
                <a:avLst/>
              </a:prstGeom>
              <a:blipFill rotWithShape="1">
                <a:blip r:embed="rId1"/>
                <a:stretch>
                  <a:fillRect l="-52" t="-29" r="-15286" b="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is 4"/>
          <p:cNvSpPr/>
          <p:nvPr/>
        </p:nvSpPr>
        <p:spPr>
          <a:xfrm>
            <a:off x="1651192" y="2016060"/>
            <a:ext cx="682388" cy="723332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2573177" y="1513419"/>
                <a:ext cx="634789" cy="17286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sz="6000" b="1" dirty="0"/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177" y="1513419"/>
                <a:ext cx="634789" cy="1728615"/>
              </a:xfrm>
              <a:prstGeom prst="rect">
                <a:avLst/>
              </a:prstGeom>
              <a:blipFill rotWithShape="1">
                <a:blip r:embed="rId2"/>
                <a:stretch>
                  <a:fillRect l="-25" t="-12" r="-15314" b="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Igual 6"/>
          <p:cNvSpPr/>
          <p:nvPr/>
        </p:nvSpPr>
        <p:spPr>
          <a:xfrm>
            <a:off x="3628664" y="2001845"/>
            <a:ext cx="846161" cy="669309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017789" y="577517"/>
            <a:ext cx="5266942" cy="646986"/>
          </a:xfrm>
          <a:prstGeom prst="roundRect">
            <a:avLst/>
          </a:prstGeom>
          <a:solidFill>
            <a:srgbClr val="7BC8A4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MMC dos Denominadores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197970" y="2362820"/>
            <a:ext cx="56271" cy="2996419"/>
          </a:xfrm>
          <a:prstGeom prst="rect">
            <a:avLst/>
          </a:prstGeom>
          <a:solidFill>
            <a:srgbClr val="4CC3D9"/>
          </a:solidFill>
          <a:ln>
            <a:solidFill>
              <a:srgbClr val="4CC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691959" y="2119130"/>
            <a:ext cx="1506010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6600" b="1" dirty="0"/>
              <a:t>3, 2</a:t>
            </a:r>
            <a:endParaRPr lang="pt-BR" sz="6600" b="1" dirty="0"/>
          </a:p>
        </p:txBody>
      </p:sp>
      <p:sp>
        <p:nvSpPr>
          <p:cNvPr id="11" name="Retângulo 10"/>
          <p:cNvSpPr/>
          <p:nvPr/>
        </p:nvSpPr>
        <p:spPr>
          <a:xfrm>
            <a:off x="7348632" y="2109738"/>
            <a:ext cx="466301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6600" b="1" dirty="0"/>
              <a:t>2</a:t>
            </a:r>
            <a:endParaRPr lang="pt-BR" sz="6600" b="1" dirty="0"/>
          </a:p>
        </p:txBody>
      </p:sp>
      <p:sp>
        <p:nvSpPr>
          <p:cNvPr id="12" name="Retângulo 11"/>
          <p:cNvSpPr/>
          <p:nvPr/>
        </p:nvSpPr>
        <p:spPr>
          <a:xfrm>
            <a:off x="5691959" y="2865461"/>
            <a:ext cx="1506010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6600" b="1" dirty="0"/>
              <a:t>3, 1</a:t>
            </a:r>
            <a:endParaRPr lang="pt-BR" sz="6600" b="1" dirty="0"/>
          </a:p>
        </p:txBody>
      </p:sp>
      <p:sp>
        <p:nvSpPr>
          <p:cNvPr id="13" name="Retângulo 12"/>
          <p:cNvSpPr/>
          <p:nvPr/>
        </p:nvSpPr>
        <p:spPr>
          <a:xfrm>
            <a:off x="7404903" y="2865461"/>
            <a:ext cx="466301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6600" b="1" dirty="0"/>
              <a:t>3</a:t>
            </a:r>
            <a:endParaRPr lang="pt-BR" sz="6600" b="1" dirty="0"/>
          </a:p>
        </p:txBody>
      </p:sp>
      <p:sp>
        <p:nvSpPr>
          <p:cNvPr id="14" name="Retângulo 13"/>
          <p:cNvSpPr/>
          <p:nvPr/>
        </p:nvSpPr>
        <p:spPr>
          <a:xfrm>
            <a:off x="5748230" y="3692148"/>
            <a:ext cx="1506010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6600" b="1" dirty="0"/>
              <a:t>1, 1</a:t>
            </a:r>
            <a:endParaRPr lang="pt-BR" sz="6600" b="1" dirty="0"/>
          </a:p>
        </p:txBody>
      </p:sp>
      <p:sp>
        <p:nvSpPr>
          <p:cNvPr id="15" name="Retângulo 14"/>
          <p:cNvSpPr/>
          <p:nvPr/>
        </p:nvSpPr>
        <p:spPr>
          <a:xfrm flipV="1">
            <a:off x="7383682" y="3860088"/>
            <a:ext cx="1264027" cy="52753"/>
          </a:xfrm>
          <a:prstGeom prst="rect">
            <a:avLst/>
          </a:prstGeom>
          <a:solidFill>
            <a:srgbClr val="4CC3D9"/>
          </a:solidFill>
          <a:ln>
            <a:solidFill>
              <a:srgbClr val="4CC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 rot="10497071">
            <a:off x="8080770" y="2408869"/>
            <a:ext cx="537106" cy="1406205"/>
            <a:chOff x="210572" y="1845477"/>
            <a:chExt cx="537106" cy="1406205"/>
          </a:xfrm>
          <a:solidFill>
            <a:srgbClr val="4CC3D9"/>
          </a:solidFill>
        </p:grpSpPr>
        <p:sp>
          <p:nvSpPr>
            <p:cNvPr id="18" name="Seta em curva para a esquerda 17"/>
            <p:cNvSpPr/>
            <p:nvPr/>
          </p:nvSpPr>
          <p:spPr>
            <a:xfrm rot="11599528">
              <a:off x="236728" y="2125338"/>
              <a:ext cx="510950" cy="1126344"/>
            </a:xfrm>
            <a:prstGeom prst="curvedLef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210572" y="1845477"/>
              <a:ext cx="48319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3200" b="1" dirty="0"/>
                <a:t>x</a:t>
              </a:r>
              <a:endParaRPr lang="pt-BR" sz="3200" b="1" dirty="0"/>
            </a:p>
          </p:txBody>
        </p:sp>
      </p:grpSp>
      <p:sp>
        <p:nvSpPr>
          <p:cNvPr id="20" name="Retângulo 19"/>
          <p:cNvSpPr/>
          <p:nvPr/>
        </p:nvSpPr>
        <p:spPr>
          <a:xfrm>
            <a:off x="7529951" y="3750696"/>
            <a:ext cx="1506010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6600" b="1" dirty="0"/>
              <a:t>6</a:t>
            </a:r>
            <a:endParaRPr lang="pt-BR" sz="6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ixaDeTexto 20"/>
              <p:cNvSpPr txBox="1"/>
              <p:nvPr/>
            </p:nvSpPr>
            <p:spPr>
              <a:xfrm>
                <a:off x="579491" y="3910195"/>
                <a:ext cx="881652" cy="18142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pt-BR" sz="60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pt-BR" sz="6000" b="1" dirty="0"/>
              </a:p>
            </p:txBody>
          </p:sp>
        </mc:Choice>
        <mc:Fallback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91" y="3910195"/>
                <a:ext cx="881652" cy="1814279"/>
              </a:xfrm>
              <a:prstGeom prst="rect">
                <a:avLst/>
              </a:prstGeom>
              <a:blipFill rotWithShape="1">
                <a:blip r:embed="rId3"/>
                <a:stretch>
                  <a:fillRect l="-42" t="-28" r="-10659" b="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Mais 21"/>
          <p:cNvSpPr/>
          <p:nvPr/>
        </p:nvSpPr>
        <p:spPr>
          <a:xfrm>
            <a:off x="1603985" y="4557130"/>
            <a:ext cx="682388" cy="723332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ixaDeTexto 22"/>
              <p:cNvSpPr txBox="1"/>
              <p:nvPr/>
            </p:nvSpPr>
            <p:spPr>
              <a:xfrm>
                <a:off x="2525969" y="4054489"/>
                <a:ext cx="881652" cy="18142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pt-BR" sz="60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pt-BR" sz="6000" b="1" dirty="0"/>
              </a:p>
            </p:txBody>
          </p:sp>
        </mc:Choice>
        <mc:Fallback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969" y="4054489"/>
                <a:ext cx="881652" cy="1814279"/>
              </a:xfrm>
              <a:prstGeom prst="rect">
                <a:avLst/>
              </a:prstGeom>
              <a:blipFill rotWithShape="1">
                <a:blip r:embed="rId3"/>
                <a:stretch>
                  <a:fillRect l="-65" t="-1" r="-10636" b="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Igual 23"/>
          <p:cNvSpPr/>
          <p:nvPr/>
        </p:nvSpPr>
        <p:spPr>
          <a:xfrm>
            <a:off x="3581457" y="4542915"/>
            <a:ext cx="846161" cy="669309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118794" y="1449844"/>
            <a:ext cx="838841" cy="1894956"/>
            <a:chOff x="210572" y="1845477"/>
            <a:chExt cx="838841" cy="1894956"/>
          </a:xfrm>
        </p:grpSpPr>
        <p:sp>
          <p:nvSpPr>
            <p:cNvPr id="27" name="CaixaDeTexto 26"/>
            <p:cNvSpPr txBox="1"/>
            <p:nvPr/>
          </p:nvSpPr>
          <p:spPr>
            <a:xfrm>
              <a:off x="361135" y="3155658"/>
              <a:ext cx="68827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3200" b="1" dirty="0"/>
                <a:t>6 :</a:t>
              </a:r>
              <a:endParaRPr lang="pt-BR" sz="3200" b="1" dirty="0"/>
            </a:p>
          </p:txBody>
        </p:sp>
        <p:sp>
          <p:nvSpPr>
            <p:cNvPr id="28" name="Seta em curva para a esquerda 27"/>
            <p:cNvSpPr/>
            <p:nvPr/>
          </p:nvSpPr>
          <p:spPr>
            <a:xfrm rot="11599528">
              <a:off x="236728" y="2125338"/>
              <a:ext cx="510950" cy="1126344"/>
            </a:xfrm>
            <a:prstGeom prst="curvedLeftArrow">
              <a:avLst/>
            </a:prstGeom>
            <a:solidFill>
              <a:srgbClr val="4CC3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210572" y="1845477"/>
              <a:ext cx="48319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3200" b="1" dirty="0"/>
                <a:t>x</a:t>
              </a:r>
              <a:endParaRPr lang="pt-BR" sz="3200" b="1" dirty="0"/>
            </a:p>
          </p:txBody>
        </p:sp>
      </p:grpSp>
      <p:sp>
        <p:nvSpPr>
          <p:cNvPr id="30" name="Seta em curva para a esquerda 29"/>
          <p:cNvSpPr/>
          <p:nvPr/>
        </p:nvSpPr>
        <p:spPr>
          <a:xfrm>
            <a:off x="1339191" y="2001845"/>
            <a:ext cx="510950" cy="2184989"/>
          </a:xfrm>
          <a:prstGeom prst="curvedLeftArrow">
            <a:avLst/>
          </a:prstGeom>
          <a:solidFill>
            <a:srgbClr val="4C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712152" y="3930139"/>
            <a:ext cx="466301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6600" b="1" dirty="0">
                <a:solidFill>
                  <a:srgbClr val="AF81C9"/>
                </a:solidFill>
              </a:rPr>
              <a:t>4</a:t>
            </a:r>
            <a:endParaRPr lang="pt-BR" sz="6600" b="1" dirty="0">
              <a:solidFill>
                <a:srgbClr val="AF81C9"/>
              </a:solidFill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1961899" y="1367170"/>
            <a:ext cx="896897" cy="1909470"/>
            <a:chOff x="210572" y="1845477"/>
            <a:chExt cx="896897" cy="1909470"/>
          </a:xfrm>
        </p:grpSpPr>
        <p:sp>
          <p:nvSpPr>
            <p:cNvPr id="33" name="CaixaDeTexto 32"/>
            <p:cNvSpPr txBox="1"/>
            <p:nvPr/>
          </p:nvSpPr>
          <p:spPr>
            <a:xfrm>
              <a:off x="419191" y="3170172"/>
              <a:ext cx="68827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3200" b="1" dirty="0"/>
                <a:t>6 :</a:t>
              </a:r>
              <a:endParaRPr lang="pt-BR" sz="3200" b="1" dirty="0"/>
            </a:p>
          </p:txBody>
        </p:sp>
        <p:sp>
          <p:nvSpPr>
            <p:cNvPr id="34" name="Seta em curva para a esquerda 33"/>
            <p:cNvSpPr/>
            <p:nvPr/>
          </p:nvSpPr>
          <p:spPr>
            <a:xfrm rot="11599528">
              <a:off x="236728" y="2125338"/>
              <a:ext cx="510950" cy="1126344"/>
            </a:xfrm>
            <a:prstGeom prst="curvedLeftArrow">
              <a:avLst/>
            </a:prstGeom>
            <a:solidFill>
              <a:srgbClr val="4CC3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210572" y="1845477"/>
              <a:ext cx="48319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3200" b="1" dirty="0"/>
                <a:t>x</a:t>
              </a:r>
              <a:endParaRPr lang="pt-BR" sz="3200" b="1" dirty="0"/>
            </a:p>
          </p:txBody>
        </p:sp>
      </p:grpSp>
      <p:sp>
        <p:nvSpPr>
          <p:cNvPr id="36" name="Seta em curva para a esquerda 35"/>
          <p:cNvSpPr/>
          <p:nvPr/>
        </p:nvSpPr>
        <p:spPr>
          <a:xfrm>
            <a:off x="3264634" y="2013429"/>
            <a:ext cx="510950" cy="2184989"/>
          </a:xfrm>
          <a:prstGeom prst="curvedLeftArrow">
            <a:avLst/>
          </a:prstGeom>
          <a:solidFill>
            <a:srgbClr val="4C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2734424" y="3923897"/>
            <a:ext cx="466301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6600" b="1" dirty="0">
                <a:solidFill>
                  <a:srgbClr val="AF81C9"/>
                </a:solidFill>
              </a:rPr>
              <a:t>3</a:t>
            </a:r>
            <a:endParaRPr lang="pt-BR" sz="6600" b="1" dirty="0">
              <a:solidFill>
                <a:srgbClr val="AF81C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CaixaDeTexto 37"/>
              <p:cNvSpPr txBox="1"/>
              <p:nvPr/>
            </p:nvSpPr>
            <p:spPr>
              <a:xfrm>
                <a:off x="4626648" y="4186834"/>
                <a:ext cx="634789" cy="17286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6000" b="1" i="1">
                              <a:solidFill>
                                <a:srgbClr val="AF81C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6000" b="1" i="1">
                              <a:solidFill>
                                <a:srgbClr val="AF81C9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pt-BR" sz="6000" b="1" i="1">
                              <a:solidFill>
                                <a:srgbClr val="AF81C9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pt-BR" sz="6000" b="1" dirty="0">
                  <a:solidFill>
                    <a:srgbClr val="AF81C9"/>
                  </a:solidFill>
                </a:endParaRPr>
              </a:p>
            </p:txBody>
          </p:sp>
        </mc:Choice>
        <mc:Fallback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648" y="4186834"/>
                <a:ext cx="634789" cy="1728615"/>
              </a:xfrm>
              <a:prstGeom prst="rect">
                <a:avLst/>
              </a:prstGeom>
              <a:blipFill rotWithShape="1">
                <a:blip r:embed="rId4"/>
                <a:stretch>
                  <a:fillRect l="-6" t="-16" r="-15332" b="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 animBg="1"/>
      <p:bldP spid="20" grpId="0"/>
      <p:bldP spid="21" grpId="0"/>
      <p:bldP spid="22" grpId="0" animBg="1"/>
      <p:bldP spid="23" grpId="0"/>
      <p:bldP spid="24" grpId="0" animBg="1"/>
      <p:bldP spid="30" grpId="0" animBg="1"/>
      <p:bldP spid="31" grpId="0"/>
      <p:bldP spid="36" grpId="0" animBg="1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693449" y="1546798"/>
                <a:ext cx="634789" cy="17286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pt-BR" sz="6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pt-BR" sz="6000" b="1" dirty="0"/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9" y="1546798"/>
                <a:ext cx="634789" cy="1728615"/>
              </a:xfrm>
              <a:prstGeom prst="rect">
                <a:avLst/>
              </a:prstGeom>
              <a:blipFill rotWithShape="1">
                <a:blip r:embed="rId1"/>
                <a:stretch>
                  <a:fillRect l="-5" t="-33" r="-15334" b="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Mais 11"/>
          <p:cNvSpPr/>
          <p:nvPr/>
        </p:nvSpPr>
        <p:spPr>
          <a:xfrm>
            <a:off x="1673113" y="2061845"/>
            <a:ext cx="682388" cy="723332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2595098" y="1559203"/>
                <a:ext cx="634789" cy="1734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sz="6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pt-BR" sz="6000" b="1" dirty="0"/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098" y="1559203"/>
                <a:ext cx="634789" cy="1734642"/>
              </a:xfrm>
              <a:prstGeom prst="rect">
                <a:avLst/>
              </a:prstGeom>
              <a:blipFill rotWithShape="1">
                <a:blip r:embed="rId2"/>
                <a:stretch>
                  <a:fillRect l="-77" t="-16" r="-15261" b="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Igual 13"/>
          <p:cNvSpPr/>
          <p:nvPr/>
        </p:nvSpPr>
        <p:spPr>
          <a:xfrm>
            <a:off x="3761269" y="2048603"/>
            <a:ext cx="846161" cy="669309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 flipH="1">
            <a:off x="7597153" y="1478421"/>
            <a:ext cx="45719" cy="3995778"/>
          </a:xfrm>
          <a:prstGeom prst="rect">
            <a:avLst/>
          </a:prstGeom>
          <a:solidFill>
            <a:srgbClr val="4C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Bebas Neue" panose="020B0606020202050201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034871" y="1234732"/>
            <a:ext cx="1506010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6600" b="1" dirty="0">
                <a:latin typeface="Bebas Neue" panose="020B0606020202050201" pitchFamily="34" charset="0"/>
              </a:rPr>
              <a:t>4, 3</a:t>
            </a:r>
            <a:endParaRPr lang="pt-BR" sz="6600" b="1" dirty="0">
              <a:latin typeface="Bebas Neue" panose="020B0606020202050201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7691544" y="1225340"/>
            <a:ext cx="466301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6600" b="1" dirty="0">
                <a:latin typeface="Bebas Neue" panose="020B0606020202050201" pitchFamily="34" charset="0"/>
              </a:rPr>
              <a:t>2</a:t>
            </a:r>
            <a:endParaRPr lang="pt-BR" sz="6600" b="1" dirty="0">
              <a:latin typeface="Bebas Neue" panose="020B0606020202050201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034871" y="1981063"/>
            <a:ext cx="1506010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6600" b="1" dirty="0">
                <a:latin typeface="Bebas Neue" panose="020B0606020202050201" pitchFamily="34" charset="0"/>
              </a:rPr>
              <a:t>2, 3</a:t>
            </a:r>
            <a:endParaRPr lang="pt-BR" sz="6600" b="1" dirty="0">
              <a:latin typeface="Bebas Neue" panose="020B0606020202050201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7747815" y="1981063"/>
            <a:ext cx="466301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6600" b="1" dirty="0">
                <a:latin typeface="Bebas Neue" panose="020B0606020202050201" pitchFamily="34" charset="0"/>
              </a:rPr>
              <a:t>2</a:t>
            </a:r>
            <a:endParaRPr lang="pt-BR" sz="6600" b="1" dirty="0">
              <a:latin typeface="Bebas Neue" panose="020B0606020202050201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091142" y="2807750"/>
            <a:ext cx="1506010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6600" b="1" dirty="0">
                <a:latin typeface="Bebas Neue" panose="020B0606020202050201" pitchFamily="34" charset="0"/>
              </a:rPr>
              <a:t>1, 3</a:t>
            </a:r>
            <a:endParaRPr lang="pt-BR" sz="6600" b="1" dirty="0">
              <a:latin typeface="Bebas Neue" panose="020B0606020202050201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4022480" y="453426"/>
            <a:ext cx="4998270" cy="646986"/>
          </a:xfrm>
          <a:prstGeom prst="roundRect">
            <a:avLst/>
          </a:prstGeom>
          <a:solidFill>
            <a:srgbClr val="7BC8A4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MMC dos Denominadores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7776782" y="2807750"/>
            <a:ext cx="466301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6600" b="1" dirty="0">
                <a:latin typeface="Bebas Neue" panose="020B0606020202050201" pitchFamily="34" charset="0"/>
              </a:rPr>
              <a:t>3</a:t>
            </a:r>
            <a:endParaRPr lang="pt-BR" sz="6600" b="1" dirty="0">
              <a:latin typeface="Bebas Neue" panose="020B0606020202050201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6091142" y="3554081"/>
            <a:ext cx="1506010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6600" b="1" dirty="0">
                <a:latin typeface="Bebas Neue" panose="020B0606020202050201" pitchFamily="34" charset="0"/>
              </a:rPr>
              <a:t>1, 1</a:t>
            </a:r>
            <a:endParaRPr lang="pt-BR" sz="6600" b="1" dirty="0">
              <a:latin typeface="Bebas Neue" panose="020B0606020202050201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 flipV="1">
            <a:off x="7747815" y="3915747"/>
            <a:ext cx="1264027" cy="52753"/>
          </a:xfrm>
          <a:prstGeom prst="rect">
            <a:avLst/>
          </a:prstGeom>
          <a:solidFill>
            <a:srgbClr val="4C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Bebas Neue" panose="020B0606020202050201" pitchFamily="34" charset="0"/>
            </a:endParaRPr>
          </a:p>
        </p:txBody>
      </p:sp>
      <p:grpSp>
        <p:nvGrpSpPr>
          <p:cNvPr id="40" name="Grupo 39"/>
          <p:cNvGrpSpPr/>
          <p:nvPr/>
        </p:nvGrpSpPr>
        <p:grpSpPr>
          <a:xfrm rot="10497071">
            <a:off x="8423682" y="1524471"/>
            <a:ext cx="537106" cy="1406205"/>
            <a:chOff x="210572" y="1845477"/>
            <a:chExt cx="537106" cy="1406205"/>
          </a:xfrm>
          <a:solidFill>
            <a:srgbClr val="4CC3D9"/>
          </a:solidFill>
        </p:grpSpPr>
        <p:sp>
          <p:nvSpPr>
            <p:cNvPr id="41" name="Seta em curva para a esquerda 40"/>
            <p:cNvSpPr/>
            <p:nvPr/>
          </p:nvSpPr>
          <p:spPr>
            <a:xfrm rot="11599528">
              <a:off x="236728" y="2125338"/>
              <a:ext cx="510950" cy="1126344"/>
            </a:xfrm>
            <a:prstGeom prst="curvedLef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  <a:latin typeface="Bebas Neue" panose="020B0606020202050201" pitchFamily="34" charset="0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210572" y="1845477"/>
              <a:ext cx="48319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latin typeface="Bebas Neue" panose="020B0606020202050201" pitchFamily="34" charset="0"/>
                </a:rPr>
                <a:t>x</a:t>
              </a:r>
              <a:endParaRPr lang="pt-BR" sz="3200" b="1" dirty="0">
                <a:latin typeface="Bebas Neue" panose="020B0606020202050201" pitchFamily="34" charset="0"/>
              </a:endParaRPr>
            </a:p>
          </p:txBody>
        </p:sp>
      </p:grpSp>
      <p:grpSp>
        <p:nvGrpSpPr>
          <p:cNvPr id="43" name="Grupo 42"/>
          <p:cNvGrpSpPr/>
          <p:nvPr/>
        </p:nvGrpSpPr>
        <p:grpSpPr>
          <a:xfrm rot="10497071">
            <a:off x="8422809" y="2551441"/>
            <a:ext cx="537106" cy="1406205"/>
            <a:chOff x="210572" y="1845477"/>
            <a:chExt cx="537106" cy="1406205"/>
          </a:xfrm>
          <a:solidFill>
            <a:srgbClr val="4CC3D9"/>
          </a:solidFill>
        </p:grpSpPr>
        <p:sp>
          <p:nvSpPr>
            <p:cNvPr id="44" name="Seta em curva para a esquerda 43"/>
            <p:cNvSpPr/>
            <p:nvPr/>
          </p:nvSpPr>
          <p:spPr>
            <a:xfrm rot="11599528">
              <a:off x="236728" y="2125338"/>
              <a:ext cx="510950" cy="1126344"/>
            </a:xfrm>
            <a:prstGeom prst="curvedLef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  <a:latin typeface="Bebas Neue" panose="020B0606020202050201" pitchFamily="34" charset="0"/>
              </a:endParaRPr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210572" y="1845477"/>
              <a:ext cx="48319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latin typeface="Bebas Neue" panose="020B0606020202050201" pitchFamily="34" charset="0"/>
                </a:rPr>
                <a:t>x</a:t>
              </a:r>
              <a:endParaRPr lang="pt-BR" sz="3200" b="1" dirty="0">
                <a:latin typeface="Bebas Neue" panose="020B0606020202050201" pitchFamily="34" charset="0"/>
              </a:endParaRPr>
            </a:p>
          </p:txBody>
        </p:sp>
      </p:grpSp>
      <p:sp>
        <p:nvSpPr>
          <p:cNvPr id="46" name="Retângulo 45"/>
          <p:cNvSpPr/>
          <p:nvPr/>
        </p:nvSpPr>
        <p:spPr>
          <a:xfrm>
            <a:off x="7980964" y="3878744"/>
            <a:ext cx="1506010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6600" b="1" dirty="0">
                <a:latin typeface="Bebas Neue" panose="020B0606020202050201" pitchFamily="34" charset="0"/>
              </a:rPr>
              <a:t>12</a:t>
            </a:r>
            <a:endParaRPr lang="pt-BR" sz="6600" b="1" dirty="0">
              <a:latin typeface="Bebas Neue" panose="020B0606020202050201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aixaDeTexto 46"/>
              <p:cNvSpPr txBox="1"/>
              <p:nvPr/>
            </p:nvSpPr>
            <p:spPr>
              <a:xfrm>
                <a:off x="601412" y="3955979"/>
                <a:ext cx="1094852" cy="1808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pt-BR" sz="60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pt-BR" sz="6000" b="1" dirty="0"/>
              </a:p>
            </p:txBody>
          </p:sp>
        </mc:Choice>
        <mc:Fallback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12" y="3955979"/>
                <a:ext cx="1094852" cy="1808252"/>
              </a:xfrm>
              <a:prstGeom prst="rect">
                <a:avLst/>
              </a:prstGeom>
              <a:blipFill rotWithShape="1">
                <a:blip r:embed="rId3"/>
                <a:stretch>
                  <a:fillRect l="-6" t="-31" r="-8741" b="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Mais 47"/>
          <p:cNvSpPr/>
          <p:nvPr/>
        </p:nvSpPr>
        <p:spPr>
          <a:xfrm>
            <a:off x="1625906" y="4602915"/>
            <a:ext cx="682388" cy="723332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aixaDeTexto 48"/>
              <p:cNvSpPr txBox="1"/>
              <p:nvPr/>
            </p:nvSpPr>
            <p:spPr>
              <a:xfrm>
                <a:off x="2547890" y="4100273"/>
                <a:ext cx="1094852" cy="1808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pt-BR" sz="60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pt-BR" sz="6000" b="1" dirty="0"/>
              </a:p>
            </p:txBody>
          </p:sp>
        </mc:Choice>
        <mc:Fallback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890" y="4100273"/>
                <a:ext cx="1094852" cy="1808252"/>
              </a:xfrm>
              <a:prstGeom prst="rect">
                <a:avLst/>
              </a:prstGeom>
              <a:blipFill rotWithShape="1">
                <a:blip r:embed="rId4"/>
                <a:stretch>
                  <a:fillRect l="-25" t="-4" r="-8723" b="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Igual 49"/>
          <p:cNvSpPr/>
          <p:nvPr/>
        </p:nvSpPr>
        <p:spPr>
          <a:xfrm>
            <a:off x="3714062" y="4589673"/>
            <a:ext cx="846161" cy="669309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51" name="Grupo 50"/>
          <p:cNvGrpSpPr/>
          <p:nvPr/>
        </p:nvGrpSpPr>
        <p:grpSpPr>
          <a:xfrm>
            <a:off x="97307" y="1495629"/>
            <a:ext cx="809679" cy="1865928"/>
            <a:chOff x="167164" y="1845477"/>
            <a:chExt cx="809679" cy="1865928"/>
          </a:xfrm>
        </p:grpSpPr>
        <p:sp>
          <p:nvSpPr>
            <p:cNvPr id="52" name="CaixaDeTexto 51"/>
            <p:cNvSpPr txBox="1"/>
            <p:nvPr/>
          </p:nvSpPr>
          <p:spPr>
            <a:xfrm>
              <a:off x="167164" y="3126630"/>
              <a:ext cx="8096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3200" b="1" dirty="0"/>
                <a:t>12 :</a:t>
              </a:r>
              <a:endParaRPr lang="pt-BR" sz="3200" b="1" dirty="0"/>
            </a:p>
          </p:txBody>
        </p:sp>
        <p:sp>
          <p:nvSpPr>
            <p:cNvPr id="53" name="Seta em curva para a esquerda 52"/>
            <p:cNvSpPr/>
            <p:nvPr/>
          </p:nvSpPr>
          <p:spPr>
            <a:xfrm rot="11599528">
              <a:off x="236728" y="2125338"/>
              <a:ext cx="510950" cy="1126344"/>
            </a:xfrm>
            <a:prstGeom prst="curvedLeftArrow">
              <a:avLst/>
            </a:prstGeom>
            <a:solidFill>
              <a:srgbClr val="4CC3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210572" y="1845477"/>
              <a:ext cx="48319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3200" b="1" dirty="0"/>
                <a:t>x</a:t>
              </a:r>
              <a:endParaRPr lang="pt-BR" sz="3200" b="1" dirty="0"/>
            </a:p>
          </p:txBody>
        </p:sp>
      </p:grpSp>
      <p:sp>
        <p:nvSpPr>
          <p:cNvPr id="55" name="Seta em curva para a esquerda 54"/>
          <p:cNvSpPr/>
          <p:nvPr/>
        </p:nvSpPr>
        <p:spPr>
          <a:xfrm>
            <a:off x="1361112" y="2047630"/>
            <a:ext cx="510950" cy="2184989"/>
          </a:xfrm>
          <a:prstGeom prst="curvedLeftArrow">
            <a:avLst/>
          </a:prstGeom>
          <a:solidFill>
            <a:srgbClr val="4C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827223" y="3951399"/>
            <a:ext cx="466301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6600" b="1" dirty="0">
                <a:solidFill>
                  <a:srgbClr val="AF81C9"/>
                </a:solidFill>
              </a:rPr>
              <a:t>6</a:t>
            </a:r>
            <a:endParaRPr lang="pt-BR" sz="6600" b="1" dirty="0">
              <a:solidFill>
                <a:srgbClr val="AF81C9"/>
              </a:solidFill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1983820" y="1412955"/>
            <a:ext cx="853355" cy="1894956"/>
            <a:chOff x="210572" y="1845477"/>
            <a:chExt cx="853355" cy="1894956"/>
          </a:xfrm>
        </p:grpSpPr>
        <p:sp>
          <p:nvSpPr>
            <p:cNvPr id="58" name="CaixaDeTexto 57"/>
            <p:cNvSpPr txBox="1"/>
            <p:nvPr/>
          </p:nvSpPr>
          <p:spPr>
            <a:xfrm>
              <a:off x="222299" y="3155658"/>
              <a:ext cx="84162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3200" b="1" dirty="0"/>
                <a:t>12 :</a:t>
              </a:r>
              <a:endParaRPr lang="pt-BR" sz="3200" b="1" dirty="0"/>
            </a:p>
          </p:txBody>
        </p:sp>
        <p:sp>
          <p:nvSpPr>
            <p:cNvPr id="59" name="Seta em curva para a esquerda 58"/>
            <p:cNvSpPr/>
            <p:nvPr/>
          </p:nvSpPr>
          <p:spPr>
            <a:xfrm rot="11599528">
              <a:off x="236728" y="2125338"/>
              <a:ext cx="510950" cy="1126344"/>
            </a:xfrm>
            <a:prstGeom prst="curvedLeftArrow">
              <a:avLst/>
            </a:prstGeom>
            <a:solidFill>
              <a:srgbClr val="4CC3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60" name="CaixaDeTexto 59"/>
            <p:cNvSpPr txBox="1"/>
            <p:nvPr/>
          </p:nvSpPr>
          <p:spPr>
            <a:xfrm>
              <a:off x="210572" y="1845477"/>
              <a:ext cx="48319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3200" b="1" dirty="0"/>
                <a:t>x</a:t>
              </a:r>
              <a:endParaRPr lang="pt-BR" sz="3200" b="1" dirty="0"/>
            </a:p>
          </p:txBody>
        </p:sp>
      </p:grpSp>
      <p:sp>
        <p:nvSpPr>
          <p:cNvPr id="61" name="Seta em curva para a esquerda 60"/>
          <p:cNvSpPr/>
          <p:nvPr/>
        </p:nvSpPr>
        <p:spPr>
          <a:xfrm>
            <a:off x="3286555" y="2059214"/>
            <a:ext cx="510950" cy="2184989"/>
          </a:xfrm>
          <a:prstGeom prst="curvedLeftArrow">
            <a:avLst/>
          </a:prstGeom>
          <a:solidFill>
            <a:srgbClr val="4C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2700457" y="3969682"/>
            <a:ext cx="466301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6600" b="1" dirty="0">
                <a:solidFill>
                  <a:srgbClr val="AF81C9"/>
                </a:solidFill>
              </a:rPr>
              <a:t>4</a:t>
            </a:r>
            <a:endParaRPr lang="pt-BR" sz="6600" b="1" dirty="0">
              <a:solidFill>
                <a:srgbClr val="AF81C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CaixaDeTexto 62"/>
              <p:cNvSpPr txBox="1"/>
              <p:nvPr/>
            </p:nvSpPr>
            <p:spPr>
              <a:xfrm>
                <a:off x="4607061" y="4119419"/>
                <a:ext cx="1094852" cy="1734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6000" b="1" i="1">
                              <a:solidFill>
                                <a:srgbClr val="AF81C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6000" b="1" i="1">
                              <a:solidFill>
                                <a:srgbClr val="AF81C9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pt-BR" sz="6000" b="1" i="1">
                              <a:solidFill>
                                <a:srgbClr val="AF81C9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pt-BR" sz="6000" b="1" dirty="0">
                  <a:solidFill>
                    <a:srgbClr val="AF81C9"/>
                  </a:solidFill>
                </a:endParaRPr>
              </a:p>
            </p:txBody>
          </p:sp>
        </mc:Choice>
        <mc:Fallback>
          <p:sp>
            <p:nvSpPr>
              <p:cNvPr id="63" name="CaixaDe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061" y="4119419"/>
                <a:ext cx="1094852" cy="1734642"/>
              </a:xfrm>
              <a:prstGeom prst="rect">
                <a:avLst/>
              </a:prstGeom>
              <a:blipFill rotWithShape="1">
                <a:blip r:embed="rId5"/>
                <a:stretch>
                  <a:fillRect l="-12" t="-10" r="-8735" b="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  <p:bldP spid="25" grpId="0" animBg="1"/>
      <p:bldP spid="26" grpId="0"/>
      <p:bldP spid="27" grpId="0"/>
      <p:bldP spid="28" grpId="0"/>
      <p:bldP spid="29" grpId="0"/>
      <p:bldP spid="30" grpId="0"/>
      <p:bldP spid="36" grpId="0" animBg="1"/>
      <p:bldP spid="37" grpId="0"/>
      <p:bldP spid="38" grpId="0"/>
      <p:bldP spid="39" grpId="0" animBg="1"/>
      <p:bldP spid="46" grpId="0"/>
      <p:bldP spid="47" grpId="0"/>
      <p:bldP spid="48" grpId="0" animBg="1"/>
      <p:bldP spid="49" grpId="0"/>
      <p:bldP spid="50" grpId="0" animBg="1"/>
      <p:bldP spid="55" grpId="0" animBg="1"/>
      <p:bldP spid="56" grpId="0"/>
      <p:bldP spid="61" grpId="0" animBg="1"/>
      <p:bldP spid="62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F1D30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Bebas Neue" panose="020B0606020202050201" pitchFamily="34" charset="0"/>
              </a:rPr>
              <a:t>Atividade</a:t>
            </a:r>
            <a:endParaRPr lang="pt-BR" sz="4800" dirty="0">
              <a:latin typeface="Bebas Neue" panose="020B0606020202050201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CaixaDeTexto 75"/>
              <p:cNvSpPr txBox="1"/>
              <p:nvPr/>
            </p:nvSpPr>
            <p:spPr>
              <a:xfrm>
                <a:off x="287851" y="3133209"/>
                <a:ext cx="657008" cy="23128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8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8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80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pt-BR" sz="8000" dirty="0"/>
              </a:p>
            </p:txBody>
          </p:sp>
        </mc:Choice>
        <mc:Fallback>
          <p:sp>
            <p:nvSpPr>
              <p:cNvPr id="76" name="CaixaDeTexto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51" y="3133209"/>
                <a:ext cx="657008" cy="2312813"/>
              </a:xfrm>
              <a:prstGeom prst="rect">
                <a:avLst/>
              </a:prstGeom>
              <a:blipFill rotWithShape="1">
                <a:blip r:embed="rId1"/>
                <a:stretch>
                  <a:fillRect l="-30" t="-5" r="93" b="11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CaixaDeTexto 76"/>
              <p:cNvSpPr txBox="1"/>
              <p:nvPr/>
            </p:nvSpPr>
            <p:spPr>
              <a:xfrm>
                <a:off x="2397272" y="3146070"/>
                <a:ext cx="657008" cy="23083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8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80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sz="80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pt-BR" sz="8000" dirty="0"/>
              </a:p>
            </p:txBody>
          </p:sp>
        </mc:Choice>
        <mc:Fallback>
          <p:sp>
            <p:nvSpPr>
              <p:cNvPr id="77" name="CaixaDeTexto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272" y="3146070"/>
                <a:ext cx="657008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22" t="-12" r="86" b="16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ixaDeTexto 26"/>
          <p:cNvSpPr txBox="1"/>
          <p:nvPr/>
        </p:nvSpPr>
        <p:spPr>
          <a:xfrm>
            <a:off x="616355" y="1690935"/>
            <a:ext cx="8137348" cy="646986"/>
          </a:xfrm>
          <a:prstGeom prst="roundRect">
            <a:avLst/>
          </a:prstGeom>
          <a:solidFill>
            <a:srgbClr val="7BC8A4"/>
          </a:solidFill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 resultado da soma das frações abaixo é?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46" y="3844846"/>
            <a:ext cx="2295840" cy="222617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19" y="3698174"/>
            <a:ext cx="1160164" cy="1206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301770" y="3105835"/>
            <a:ext cx="8358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313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313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313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313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altLang="pt-BR" sz="3600" kern="0" dirty="0">
                <a:solidFill>
                  <a:prstClr val="black"/>
                </a:solidFill>
              </a:rPr>
              <a:t>OBRIGADO!</a:t>
            </a:r>
            <a:endParaRPr kumimoji="0" lang="pt-BR" altLang="pt-BR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2409" y="0"/>
            <a:ext cx="9144000" cy="809644"/>
          </a:xfrm>
          <a:prstGeom prst="rect">
            <a:avLst/>
          </a:prstGeom>
          <a:solidFill>
            <a:srgbClr val="F1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800" dirty="0">
              <a:solidFill>
                <a:schemeClr val="tx1"/>
              </a:solidFill>
              <a:latin typeface="Bebas Neue" panose="020B0606020202050201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9144000" cy="801480"/>
          </a:xfrm>
          <a:prstGeom prst="rect">
            <a:avLst/>
          </a:prstGeom>
          <a:solidFill>
            <a:srgbClr val="F1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>
                <a:latin typeface="Bebas Neue" panose="020B0606020202050201" pitchFamily="34" charset="0"/>
                <a:cs typeface="Arial" panose="020B0604020202020204" pitchFamily="34" charset="0"/>
              </a:rPr>
              <a:t> REFERENCIAS</a:t>
            </a:r>
            <a:endParaRPr lang="pt-BR" sz="4800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" y="1644640"/>
            <a:ext cx="9144000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0" i="0" u="none" strike="noStrike" baseline="0" dirty="0">
                <a:solidFill>
                  <a:srgbClr val="231F20"/>
                </a:solidFill>
              </a:rPr>
              <a:t>Giovanni Júnior, José Ruy - A conquista da matemática : 6o ano : ensino fundamental : anos finais / José Ruy Giovanni Júnior, Benedicto Castrucci. — 4. ed. — São Paulo : FTD, 2018.</a:t>
            </a:r>
            <a:endParaRPr lang="pt-BR" sz="1800" b="0" i="0" u="none" strike="noStrike" baseline="0" dirty="0">
              <a:solidFill>
                <a:srgbClr val="231F2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1800" b="0" i="0" u="none" strike="noStrike" baseline="0" dirty="0">
                <a:solidFill>
                  <a:srgbClr val="231F20"/>
                </a:solidFill>
              </a:rPr>
              <a:t>IEZZI, Gelson (et). Fundamentos da matemática elementar, Volume 1, 9ª edição, Editora Atual, São Paulo, 2013.</a:t>
            </a:r>
            <a:endParaRPr lang="pt-BR" sz="1800" b="0" i="0" u="none" strike="noStrike" baseline="0" dirty="0">
              <a:solidFill>
                <a:srgbClr val="231F2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1800" b="0" i="0" u="none" strike="noStrike" baseline="0" dirty="0">
                <a:solidFill>
                  <a:srgbClr val="231F20"/>
                </a:solidFill>
              </a:rPr>
              <a:t>STEWART, Ian. O fantástico mundo dos números. Volume 1, Editora Zahar, São Paulo, 2009.</a:t>
            </a:r>
            <a:endParaRPr lang="pt-BR" sz="1800" b="0" i="0" u="none" strike="noStrike" baseline="0" dirty="0">
              <a:solidFill>
                <a:srgbClr val="231F2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1800" b="0" i="0" u="none" strike="noStrike" baseline="0" dirty="0">
                <a:solidFill>
                  <a:srgbClr val="231F20"/>
                </a:solidFill>
              </a:rPr>
              <a:t>SILVEIRA, Ênio (et). Matemática - Compreensão e prática. Editora Moderna, São Paulo, 2013.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667206" y="1093808"/>
            <a:ext cx="5222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305428"/>
                </a:solidFill>
                <a:latin typeface="Nunito" pitchFamily="2" charset="0"/>
              </a:rPr>
              <a:t>Encare o desafio</a:t>
            </a:r>
            <a:endParaRPr lang="pt-BR" sz="4800" b="1" dirty="0">
              <a:solidFill>
                <a:srgbClr val="305428"/>
              </a:solidFill>
              <a:latin typeface="Nunito" pitchFamily="2" charset="0"/>
            </a:endParaRPr>
          </a:p>
        </p:txBody>
      </p:sp>
      <p:pic>
        <p:nvPicPr>
          <p:cNvPr id="1026" name="Picture 2" descr="Marvel Super Hero Hulk - MARVEL PNG - IMAGENS PNG - HULK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5" y="3635843"/>
            <a:ext cx="3715923" cy="322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678018" y="2169320"/>
            <a:ext cx="2623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1800" b="1" dirty="0">
                <a:solidFill>
                  <a:srgbClr val="305428"/>
                </a:solidFill>
                <a:latin typeface="Nunito" pitchFamily="2" charset="0"/>
              </a:rPr>
              <a:t>Frações:   ADIÇÃO </a:t>
            </a:r>
            <a:endParaRPr lang="pt-BR" b="1" dirty="0">
              <a:solidFill>
                <a:srgbClr val="305428"/>
              </a:solidFill>
              <a:latin typeface="Nunito" pitchFamily="2" charset="0"/>
            </a:endParaRPr>
          </a:p>
        </p:txBody>
      </p:sp>
      <p:grpSp>
        <p:nvGrpSpPr>
          <p:cNvPr id="10" name="Grupo 1"/>
          <p:cNvGrpSpPr/>
          <p:nvPr/>
        </p:nvGrpSpPr>
        <p:grpSpPr bwMode="auto">
          <a:xfrm>
            <a:off x="4080428" y="2750931"/>
            <a:ext cx="4679950" cy="2016125"/>
            <a:chOff x="4140200" y="2565400"/>
            <a:chExt cx="4679950" cy="2016125"/>
          </a:xfrm>
        </p:grpSpPr>
        <p:grpSp>
          <p:nvGrpSpPr>
            <p:cNvPr id="11" name="Grupo 7"/>
            <p:cNvGrpSpPr/>
            <p:nvPr/>
          </p:nvGrpSpPr>
          <p:grpSpPr bwMode="auto">
            <a:xfrm>
              <a:off x="4140200" y="2565400"/>
              <a:ext cx="4679950" cy="2016125"/>
              <a:chOff x="3866860" y="4697421"/>
              <a:chExt cx="4679489" cy="2016502"/>
            </a:xfrm>
          </p:grpSpPr>
          <p:sp>
            <p:nvSpPr>
              <p:cNvPr id="15" name="Retângulo de cantos arredondados 34"/>
              <p:cNvSpPr/>
              <p:nvPr/>
            </p:nvSpPr>
            <p:spPr bwMode="auto">
              <a:xfrm>
                <a:off x="3866860" y="4697421"/>
                <a:ext cx="4679489" cy="2016502"/>
              </a:xfrm>
              <a:prstGeom prst="roundRect">
                <a:avLst/>
              </a:prstGeom>
              <a:noFill/>
              <a:ln>
                <a:solidFill>
                  <a:srgbClr val="FF5050"/>
                </a:solidFill>
                <a:prstDash val="dashDot"/>
              </a:ln>
              <a:effectLst>
                <a:glow rad="63500">
                  <a:schemeClr val="accent1">
                    <a:lumMod val="60000"/>
                    <a:lumOff val="40000"/>
                    <a:alpha val="40000"/>
                  </a:schemeClr>
                </a:glow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6" name="CaixaDeTexto 25"/>
              <p:cNvSpPr txBox="1">
                <a:spLocks noChangeArrowheads="1"/>
              </p:cNvSpPr>
              <p:nvPr/>
            </p:nvSpPr>
            <p:spPr bwMode="auto">
              <a:xfrm>
                <a:off x="3918621" y="4697421"/>
                <a:ext cx="4561830" cy="193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 b="1">
                    <a:solidFill>
                      <a:srgbClr val="00CC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00CC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00CC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00CC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00CC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00CC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00CC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00CC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00CC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</a:pPr>
                <a:r>
                  <a:rPr lang="pt-BR" altLang="pt-BR" b="0" dirty="0">
                    <a:solidFill>
                      <a:schemeClr val="tx1"/>
                    </a:solidFill>
                  </a:rPr>
                  <a:t>          Pedro consome      de litro de suco de laranja pela manhã,         litro  durante o almoço e        de litro no jantar.</a:t>
                </a:r>
                <a:endParaRPr lang="pt-BR" altLang="pt-BR" b="0" dirty="0">
                  <a:solidFill>
                    <a:schemeClr val="tx1"/>
                  </a:solidFill>
                </a:endParaRP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pt-BR" altLang="pt-BR" b="0" dirty="0">
                    <a:solidFill>
                      <a:schemeClr val="tx1"/>
                    </a:solidFill>
                  </a:rPr>
                  <a:t>          Que quantidade de suco Pedro consome diariamente? </a:t>
                </a:r>
                <a:endParaRPr lang="pt-BR" altLang="pt-BR" b="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CaixaDeTexto 1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427984" y="3336416"/>
              <a:ext cx="364202" cy="452624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pt-BR">
                  <a:noFill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pt-BR"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aixaDeTexto 1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156176" y="2976376"/>
              <a:ext cx="364202" cy="452624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pt-BR">
                  <a:noFill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pt-BR"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aixaDeTexto 1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444208" y="2614169"/>
              <a:ext cx="364202" cy="452624"/>
            </a:xfrm>
            <a:prstGeom prst="rect">
              <a:avLst/>
            </a:prstGeom>
            <a:blipFill rotWithShape="1">
              <a:blip r:embed="rId4"/>
              <a:stretch>
                <a:fillRect b="-1351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pt-BR">
                  <a:noFill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pt-BR"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-2409" y="0"/>
            <a:ext cx="9144000" cy="809644"/>
          </a:xfrm>
          <a:prstGeom prst="rect">
            <a:avLst/>
          </a:prstGeom>
          <a:solidFill>
            <a:srgbClr val="F1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800" dirty="0">
              <a:solidFill>
                <a:schemeClr val="tx1"/>
              </a:solidFill>
              <a:latin typeface="Bebas Neue" panose="020B0606020202050201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F1D30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Bebas Neue" panose="020B0606020202050201" pitchFamily="34" charset="0"/>
              </a:rPr>
              <a:t>Adição de FRAÇÕES</a:t>
            </a:r>
            <a:endParaRPr lang="pt-BR" sz="4800" dirty="0">
              <a:latin typeface="Bebas Neue" panose="020B0606020202050201" pitchFamily="34" charset="0"/>
            </a:endParaRPr>
          </a:p>
        </p:txBody>
      </p:sp>
      <p:pic>
        <p:nvPicPr>
          <p:cNvPr id="2050" name="Picture 2" descr="barra de chocolate com a mão 1877211 Vetor no Vecteez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57" y="2763444"/>
            <a:ext cx="3328160" cy="337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314300" y="3831579"/>
                <a:ext cx="657008" cy="23047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8000" b="1" i="1">
                              <a:solidFill>
                                <a:srgbClr val="6B705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8000" b="1" i="1">
                              <a:solidFill>
                                <a:srgbClr val="6B705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pt-BR" sz="8000" b="1" i="1">
                              <a:solidFill>
                                <a:srgbClr val="6B705C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pt-BR" sz="8000" b="1" dirty="0">
                  <a:solidFill>
                    <a:srgbClr val="6B705C"/>
                  </a:solidFill>
                </a:endParaRPr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00" y="3831579"/>
                <a:ext cx="657008" cy="2304798"/>
              </a:xfrm>
              <a:prstGeom prst="rect">
                <a:avLst/>
              </a:prstGeom>
              <a:blipFill rotWithShape="1">
                <a:blip r:embed="rId2"/>
                <a:stretch>
                  <a:fillRect l="-93" t="-27" r="60" b="16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ela 5"/>
          <p:cNvGraphicFramePr>
            <a:graphicFrameLocks noGrp="1"/>
          </p:cNvGraphicFramePr>
          <p:nvPr/>
        </p:nvGraphicFramePr>
        <p:xfrm>
          <a:off x="246636" y="2005744"/>
          <a:ext cx="504000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236560" y="2005744"/>
            <a:ext cx="720000" cy="720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971308" y="2005744"/>
            <a:ext cx="720000" cy="720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331308" y="4053980"/>
            <a:ext cx="89319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>
                <a:solidFill>
                  <a:srgbClr val="6B705C"/>
                </a:solidFill>
                <a:latin typeface="Bebas Neue" panose="020B0606020202050201" pitchFamily="34" charset="0"/>
              </a:rPr>
              <a:t>+</a:t>
            </a:r>
            <a:endParaRPr lang="pt-BR" sz="13800" b="1" dirty="0">
              <a:solidFill>
                <a:srgbClr val="6B705C"/>
              </a:solidFill>
              <a:latin typeface="Bebas Neue" panose="020B0606020202050201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2584501" y="3840124"/>
                <a:ext cx="657008" cy="23018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8000" b="1" i="1">
                              <a:solidFill>
                                <a:srgbClr val="6B705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8000" b="1" i="1">
                              <a:solidFill>
                                <a:srgbClr val="6B705C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pt-BR" sz="8000" b="1" i="1">
                              <a:solidFill>
                                <a:srgbClr val="6B705C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pt-BR" sz="8000" b="1" dirty="0">
                  <a:solidFill>
                    <a:srgbClr val="6B705C"/>
                  </a:solidFill>
                </a:endParaRPr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501" y="3840124"/>
                <a:ext cx="657008" cy="2301849"/>
              </a:xfrm>
              <a:prstGeom prst="rect">
                <a:avLst/>
              </a:prstGeom>
              <a:blipFill rotWithShape="1">
                <a:blip r:embed="rId3"/>
                <a:stretch>
                  <a:fillRect l="-8" t="-12" r="71" b="11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3"/>
          <p:cNvSpPr/>
          <p:nvPr/>
        </p:nvSpPr>
        <p:spPr>
          <a:xfrm>
            <a:off x="236560" y="2005744"/>
            <a:ext cx="720000" cy="72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971308" y="2005744"/>
            <a:ext cx="720000" cy="72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1709004" y="2005744"/>
            <a:ext cx="720000" cy="72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433676" y="2005744"/>
            <a:ext cx="720000" cy="72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3538915" y="4053980"/>
            <a:ext cx="88036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>
                <a:solidFill>
                  <a:srgbClr val="6B705C"/>
                </a:solidFill>
                <a:latin typeface="Bebas Neue" panose="020B0606020202050201" pitchFamily="34" charset="0"/>
              </a:rPr>
              <a:t>=</a:t>
            </a:r>
            <a:endParaRPr lang="pt-BR" sz="13800" b="1" dirty="0">
              <a:solidFill>
                <a:srgbClr val="6B705C"/>
              </a:solidFill>
              <a:latin typeface="Bebas Neue" panose="020B0606020202050201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/>
              <p:cNvSpPr txBox="1"/>
              <p:nvPr/>
            </p:nvSpPr>
            <p:spPr>
              <a:xfrm>
                <a:off x="4572000" y="3830383"/>
                <a:ext cx="657008" cy="23063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8000" b="1" i="1">
                              <a:solidFill>
                                <a:srgbClr val="6B705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8000" b="1" i="1">
                              <a:solidFill>
                                <a:srgbClr val="6B705C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pt-BR" sz="8000" b="1" i="1">
                              <a:solidFill>
                                <a:srgbClr val="6B705C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pt-BR" sz="8000" b="1" dirty="0">
                  <a:solidFill>
                    <a:srgbClr val="6B705C"/>
                  </a:solidFill>
                </a:endParaRPr>
              </a:p>
            </p:txBody>
          </p:sp>
        </mc:Choice>
        <mc:Fallback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30383"/>
                <a:ext cx="657008" cy="2306337"/>
              </a:xfrm>
              <a:prstGeom prst="rect">
                <a:avLst/>
              </a:prstGeom>
              <a:blipFill rotWithShape="1">
                <a:blip r:embed="rId4"/>
                <a:stretch>
                  <a:fillRect t="-3" r="64" b="3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ângulo 19"/>
          <p:cNvSpPr/>
          <p:nvPr/>
        </p:nvSpPr>
        <p:spPr>
          <a:xfrm>
            <a:off x="236560" y="2005744"/>
            <a:ext cx="720000" cy="72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236560" y="2005744"/>
            <a:ext cx="720000" cy="72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236560" y="2005744"/>
            <a:ext cx="720000" cy="72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971308" y="2005743"/>
            <a:ext cx="720000" cy="72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1706056" y="2005742"/>
            <a:ext cx="720000" cy="72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2440804" y="2005741"/>
            <a:ext cx="720000" cy="72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3175552" y="2005740"/>
            <a:ext cx="720000" cy="72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3910300" y="2005739"/>
            <a:ext cx="720000" cy="72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6" grpId="0" animBg="1"/>
      <p:bldP spid="10" grpId="0" animBg="1"/>
      <p:bldP spid="7" grpId="0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F1D30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Bebas Neue" panose="020B0606020202050201" pitchFamily="34" charset="0"/>
              </a:rPr>
              <a:t>Adição de frações</a:t>
            </a:r>
            <a:endParaRPr lang="pt-BR" sz="4800" dirty="0">
              <a:latin typeface="Bebas Neue" panose="020B0606020202050201" pitchFamily="34" charset="0"/>
            </a:endParaRPr>
          </a:p>
        </p:txBody>
      </p:sp>
      <p:sp>
        <p:nvSpPr>
          <p:cNvPr id="59" name="Forma Livre: Forma 58"/>
          <p:cNvSpPr/>
          <p:nvPr/>
        </p:nvSpPr>
        <p:spPr>
          <a:xfrm>
            <a:off x="1525371" y="1481269"/>
            <a:ext cx="1022037" cy="723055"/>
          </a:xfrm>
          <a:custGeom>
            <a:avLst/>
            <a:gdLst>
              <a:gd name="connsiteX0" fmla="*/ 1040028 w 1470076"/>
              <a:gd name="connsiteY0" fmla="*/ 0 h 1040027"/>
              <a:gd name="connsiteX1" fmla="*/ 1080236 w 1470076"/>
              <a:gd name="connsiteY1" fmla="*/ 39969 h 1040027"/>
              <a:gd name="connsiteX2" fmla="*/ 1462447 w 1470076"/>
              <a:gd name="connsiteY2" fmla="*/ 888950 h 1040027"/>
              <a:gd name="connsiteX3" fmla="*/ 1470076 w 1470076"/>
              <a:gd name="connsiteY3" fmla="*/ 1040027 h 1040027"/>
              <a:gd name="connsiteX4" fmla="*/ 0 w 1470076"/>
              <a:gd name="connsiteY4" fmla="*/ 1040027 h 1040027"/>
              <a:gd name="connsiteX5" fmla="*/ 1040028 w 1470076"/>
              <a:gd name="connsiteY5" fmla="*/ 0 h 104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0076" h="1040027">
                <a:moveTo>
                  <a:pt x="1040028" y="0"/>
                </a:moveTo>
                <a:lnTo>
                  <a:pt x="1080236" y="39969"/>
                </a:lnTo>
                <a:cubicBezTo>
                  <a:pt x="1290277" y="268314"/>
                  <a:pt x="1429342" y="562970"/>
                  <a:pt x="1462447" y="888950"/>
                </a:cubicBezTo>
                <a:lnTo>
                  <a:pt x="1470076" y="1040027"/>
                </a:lnTo>
                <a:lnTo>
                  <a:pt x="0" y="1040027"/>
                </a:lnTo>
                <a:lnTo>
                  <a:pt x="1040028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58" name="Forma Livre: Forma 57"/>
          <p:cNvSpPr/>
          <p:nvPr/>
        </p:nvSpPr>
        <p:spPr>
          <a:xfrm>
            <a:off x="1520126" y="2204323"/>
            <a:ext cx="5244" cy="5244"/>
          </a:xfrm>
          <a:custGeom>
            <a:avLst/>
            <a:gdLst>
              <a:gd name="connsiteX0" fmla="*/ 0 w 7543"/>
              <a:gd name="connsiteY0" fmla="*/ 0 h 7543"/>
              <a:gd name="connsiteX1" fmla="*/ 7543 w 7543"/>
              <a:gd name="connsiteY1" fmla="*/ 0 h 7543"/>
              <a:gd name="connsiteX2" fmla="*/ 0 w 7543"/>
              <a:gd name="connsiteY2" fmla="*/ 7543 h 7543"/>
              <a:gd name="connsiteX3" fmla="*/ 0 w 7543"/>
              <a:gd name="connsiteY3" fmla="*/ 0 h 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3" h="7543">
                <a:moveTo>
                  <a:pt x="0" y="0"/>
                </a:moveTo>
                <a:lnTo>
                  <a:pt x="7543" y="0"/>
                </a:lnTo>
                <a:lnTo>
                  <a:pt x="0" y="7543"/>
                </a:lnTo>
                <a:lnTo>
                  <a:pt x="0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57" name="Forma Livre: Forma 56"/>
          <p:cNvSpPr/>
          <p:nvPr/>
        </p:nvSpPr>
        <p:spPr>
          <a:xfrm>
            <a:off x="797071" y="2209568"/>
            <a:ext cx="723056" cy="1022037"/>
          </a:xfrm>
          <a:custGeom>
            <a:avLst/>
            <a:gdLst>
              <a:gd name="connsiteX0" fmla="*/ 1040028 w 1040028"/>
              <a:gd name="connsiteY0" fmla="*/ 0 h 1470076"/>
              <a:gd name="connsiteX1" fmla="*/ 1040028 w 1040028"/>
              <a:gd name="connsiteY1" fmla="*/ 1470076 h 1470076"/>
              <a:gd name="connsiteX2" fmla="*/ 888951 w 1040028"/>
              <a:gd name="connsiteY2" fmla="*/ 1462447 h 1470076"/>
              <a:gd name="connsiteX3" fmla="*/ 39970 w 1040028"/>
              <a:gd name="connsiteY3" fmla="*/ 1080236 h 1470076"/>
              <a:gd name="connsiteX4" fmla="*/ 0 w 1040028"/>
              <a:gd name="connsiteY4" fmla="*/ 1040028 h 1470076"/>
              <a:gd name="connsiteX5" fmla="*/ 1040028 w 1040028"/>
              <a:gd name="connsiteY5" fmla="*/ 0 h 147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0028" h="1470076">
                <a:moveTo>
                  <a:pt x="1040028" y="0"/>
                </a:moveTo>
                <a:lnTo>
                  <a:pt x="1040028" y="1470076"/>
                </a:lnTo>
                <a:lnTo>
                  <a:pt x="888951" y="1462447"/>
                </a:lnTo>
                <a:cubicBezTo>
                  <a:pt x="562970" y="1429342"/>
                  <a:pt x="268315" y="1290277"/>
                  <a:pt x="39970" y="1080236"/>
                </a:cubicBezTo>
                <a:lnTo>
                  <a:pt x="0" y="1040028"/>
                </a:lnTo>
                <a:lnTo>
                  <a:pt x="1040028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50" name="Forma Livre: Forma 49"/>
          <p:cNvSpPr/>
          <p:nvPr/>
        </p:nvSpPr>
        <p:spPr>
          <a:xfrm>
            <a:off x="1520126" y="1177045"/>
            <a:ext cx="728300" cy="1027279"/>
          </a:xfrm>
          <a:custGeom>
            <a:avLst/>
            <a:gdLst>
              <a:gd name="connsiteX0" fmla="*/ 0 w 1047571"/>
              <a:gd name="connsiteY0" fmla="*/ 0 h 1477617"/>
              <a:gd name="connsiteX1" fmla="*/ 1 w 1047571"/>
              <a:gd name="connsiteY1" fmla="*/ 0 h 1477617"/>
              <a:gd name="connsiteX2" fmla="*/ 993518 w 1047571"/>
              <a:gd name="connsiteY2" fmla="*/ 383858 h 1477617"/>
              <a:gd name="connsiteX3" fmla="*/ 1047571 w 1047571"/>
              <a:gd name="connsiteY3" fmla="*/ 437590 h 1477617"/>
              <a:gd name="connsiteX4" fmla="*/ 7543 w 1047571"/>
              <a:gd name="connsiteY4" fmla="*/ 1477617 h 1477617"/>
              <a:gd name="connsiteX5" fmla="*/ 0 w 1047571"/>
              <a:gd name="connsiteY5" fmla="*/ 1477617 h 1477617"/>
              <a:gd name="connsiteX6" fmla="*/ 0 w 1047571"/>
              <a:gd name="connsiteY6" fmla="*/ 0 h 147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571" h="1477617">
                <a:moveTo>
                  <a:pt x="0" y="0"/>
                </a:moveTo>
                <a:lnTo>
                  <a:pt x="1" y="0"/>
                </a:lnTo>
                <a:cubicBezTo>
                  <a:pt x="382532" y="0"/>
                  <a:pt x="731112" y="145361"/>
                  <a:pt x="993518" y="383858"/>
                </a:cubicBezTo>
                <a:lnTo>
                  <a:pt x="1047571" y="437590"/>
                </a:lnTo>
                <a:lnTo>
                  <a:pt x="7543" y="1477617"/>
                </a:lnTo>
                <a:lnTo>
                  <a:pt x="0" y="1477617"/>
                </a:lnTo>
                <a:lnTo>
                  <a:pt x="0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49" name="Forma Livre: Forma 48"/>
          <p:cNvSpPr/>
          <p:nvPr/>
        </p:nvSpPr>
        <p:spPr>
          <a:xfrm>
            <a:off x="492848" y="2204323"/>
            <a:ext cx="1027279" cy="728300"/>
          </a:xfrm>
          <a:custGeom>
            <a:avLst/>
            <a:gdLst>
              <a:gd name="connsiteX0" fmla="*/ 0 w 1477617"/>
              <a:gd name="connsiteY0" fmla="*/ 0 h 1047571"/>
              <a:gd name="connsiteX1" fmla="*/ 1477617 w 1477617"/>
              <a:gd name="connsiteY1" fmla="*/ 0 h 1047571"/>
              <a:gd name="connsiteX2" fmla="*/ 1477617 w 1477617"/>
              <a:gd name="connsiteY2" fmla="*/ 7543 h 1047571"/>
              <a:gd name="connsiteX3" fmla="*/ 437589 w 1477617"/>
              <a:gd name="connsiteY3" fmla="*/ 1047571 h 1047571"/>
              <a:gd name="connsiteX4" fmla="*/ 383858 w 1477617"/>
              <a:gd name="connsiteY4" fmla="*/ 993518 h 1047571"/>
              <a:gd name="connsiteX5" fmla="*/ 0 w 1477617"/>
              <a:gd name="connsiteY5" fmla="*/ 1 h 1047571"/>
              <a:gd name="connsiteX6" fmla="*/ 0 w 1477617"/>
              <a:gd name="connsiteY6" fmla="*/ 0 h 104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7617" h="1047571">
                <a:moveTo>
                  <a:pt x="0" y="0"/>
                </a:moveTo>
                <a:lnTo>
                  <a:pt x="1477617" y="0"/>
                </a:lnTo>
                <a:lnTo>
                  <a:pt x="1477617" y="7543"/>
                </a:lnTo>
                <a:lnTo>
                  <a:pt x="437589" y="1047571"/>
                </a:lnTo>
                <a:lnTo>
                  <a:pt x="383858" y="993518"/>
                </a:lnTo>
                <a:cubicBezTo>
                  <a:pt x="145360" y="731112"/>
                  <a:pt x="0" y="382532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65" name="Forma Livre: Forma 64"/>
          <p:cNvSpPr/>
          <p:nvPr/>
        </p:nvSpPr>
        <p:spPr>
          <a:xfrm>
            <a:off x="492848" y="1480809"/>
            <a:ext cx="1021749" cy="723515"/>
          </a:xfrm>
          <a:custGeom>
            <a:avLst/>
            <a:gdLst>
              <a:gd name="connsiteX0" fmla="*/ 428974 w 1469663"/>
              <a:gd name="connsiteY0" fmla="*/ 0 h 1040689"/>
              <a:gd name="connsiteX1" fmla="*/ 1469663 w 1469663"/>
              <a:gd name="connsiteY1" fmla="*/ 1040689 h 1040689"/>
              <a:gd name="connsiteX2" fmla="*/ 0 w 1469663"/>
              <a:gd name="connsiteY2" fmla="*/ 1040689 h 1040689"/>
              <a:gd name="connsiteX3" fmla="*/ 7629 w 1469663"/>
              <a:gd name="connsiteY3" fmla="*/ 889612 h 1040689"/>
              <a:gd name="connsiteX4" fmla="*/ 348789 w 1469663"/>
              <a:gd name="connsiteY4" fmla="*/ 87174 h 1040689"/>
              <a:gd name="connsiteX5" fmla="*/ 428974 w 1469663"/>
              <a:gd name="connsiteY5" fmla="*/ 0 h 104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9663" h="1040689">
                <a:moveTo>
                  <a:pt x="428974" y="0"/>
                </a:moveTo>
                <a:lnTo>
                  <a:pt x="1469663" y="1040689"/>
                </a:lnTo>
                <a:lnTo>
                  <a:pt x="0" y="1040689"/>
                </a:lnTo>
                <a:lnTo>
                  <a:pt x="7629" y="889612"/>
                </a:lnTo>
                <a:cubicBezTo>
                  <a:pt x="38527" y="585364"/>
                  <a:pt x="161728" y="308403"/>
                  <a:pt x="348789" y="87174"/>
                </a:cubicBezTo>
                <a:lnTo>
                  <a:pt x="428974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64" name="Forma Livre: Forma 63"/>
          <p:cNvSpPr/>
          <p:nvPr/>
        </p:nvSpPr>
        <p:spPr>
          <a:xfrm>
            <a:off x="1514596" y="2204323"/>
            <a:ext cx="5530" cy="5530"/>
          </a:xfrm>
          <a:custGeom>
            <a:avLst/>
            <a:gdLst>
              <a:gd name="connsiteX0" fmla="*/ 0 w 7954"/>
              <a:gd name="connsiteY0" fmla="*/ 0 h 7954"/>
              <a:gd name="connsiteX1" fmla="*/ 7954 w 7954"/>
              <a:gd name="connsiteY1" fmla="*/ 0 h 7954"/>
              <a:gd name="connsiteX2" fmla="*/ 7954 w 7954"/>
              <a:gd name="connsiteY2" fmla="*/ 7954 h 7954"/>
              <a:gd name="connsiteX3" fmla="*/ 0 w 7954"/>
              <a:gd name="connsiteY3" fmla="*/ 0 h 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4" h="7954">
                <a:moveTo>
                  <a:pt x="0" y="0"/>
                </a:moveTo>
                <a:lnTo>
                  <a:pt x="7954" y="0"/>
                </a:lnTo>
                <a:lnTo>
                  <a:pt x="7954" y="7954"/>
                </a:lnTo>
                <a:lnTo>
                  <a:pt x="0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63" name="Forma Livre: Forma 62"/>
          <p:cNvSpPr/>
          <p:nvPr/>
        </p:nvSpPr>
        <p:spPr>
          <a:xfrm>
            <a:off x="1520127" y="2209854"/>
            <a:ext cx="723501" cy="1021751"/>
          </a:xfrm>
          <a:custGeom>
            <a:avLst/>
            <a:gdLst>
              <a:gd name="connsiteX0" fmla="*/ 0 w 1040669"/>
              <a:gd name="connsiteY0" fmla="*/ 0 h 1469665"/>
              <a:gd name="connsiteX1" fmla="*/ 1040669 w 1040669"/>
              <a:gd name="connsiteY1" fmla="*/ 1040668 h 1469665"/>
              <a:gd name="connsiteX2" fmla="*/ 939903 w 1040669"/>
              <a:gd name="connsiteY2" fmla="*/ 1132249 h 1469665"/>
              <a:gd name="connsiteX3" fmla="*/ 1 w 1040669"/>
              <a:gd name="connsiteY3" fmla="*/ 1469665 h 1469665"/>
              <a:gd name="connsiteX4" fmla="*/ 0 w 1040669"/>
              <a:gd name="connsiteY4" fmla="*/ 1469665 h 1469665"/>
              <a:gd name="connsiteX5" fmla="*/ 0 w 1040669"/>
              <a:gd name="connsiteY5" fmla="*/ 0 h 146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0669" h="1469665">
                <a:moveTo>
                  <a:pt x="0" y="0"/>
                </a:moveTo>
                <a:lnTo>
                  <a:pt x="1040669" y="1040668"/>
                </a:lnTo>
                <a:lnTo>
                  <a:pt x="939903" y="1132249"/>
                </a:lnTo>
                <a:cubicBezTo>
                  <a:pt x="684484" y="1343040"/>
                  <a:pt x="357030" y="1469665"/>
                  <a:pt x="1" y="1469665"/>
                </a:cubicBezTo>
                <a:lnTo>
                  <a:pt x="0" y="1469665"/>
                </a:lnTo>
                <a:lnTo>
                  <a:pt x="0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61" name="Forma Livre: Forma 60"/>
          <p:cNvSpPr/>
          <p:nvPr/>
        </p:nvSpPr>
        <p:spPr>
          <a:xfrm>
            <a:off x="791082" y="1177045"/>
            <a:ext cx="729045" cy="1027279"/>
          </a:xfrm>
          <a:custGeom>
            <a:avLst/>
            <a:gdLst>
              <a:gd name="connsiteX0" fmla="*/ 1048643 w 1048643"/>
              <a:gd name="connsiteY0" fmla="*/ 0 h 1477617"/>
              <a:gd name="connsiteX1" fmla="*/ 1048643 w 1048643"/>
              <a:gd name="connsiteY1" fmla="*/ 1477617 h 1477617"/>
              <a:gd name="connsiteX2" fmla="*/ 1040689 w 1048643"/>
              <a:gd name="connsiteY2" fmla="*/ 1477617 h 1477617"/>
              <a:gd name="connsiteX3" fmla="*/ 0 w 1048643"/>
              <a:gd name="connsiteY3" fmla="*/ 436928 h 1477617"/>
              <a:gd name="connsiteX4" fmla="*/ 3811 w 1048643"/>
              <a:gd name="connsiteY4" fmla="*/ 432785 h 1477617"/>
              <a:gd name="connsiteX5" fmla="*/ 897566 w 1048643"/>
              <a:gd name="connsiteY5" fmla="*/ 7629 h 1477617"/>
              <a:gd name="connsiteX6" fmla="*/ 1048643 w 1048643"/>
              <a:gd name="connsiteY6" fmla="*/ 0 h 147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8643" h="1477617">
                <a:moveTo>
                  <a:pt x="1048643" y="0"/>
                </a:moveTo>
                <a:lnTo>
                  <a:pt x="1048643" y="1477617"/>
                </a:lnTo>
                <a:lnTo>
                  <a:pt x="1040689" y="1477617"/>
                </a:lnTo>
                <a:lnTo>
                  <a:pt x="0" y="436928"/>
                </a:lnTo>
                <a:lnTo>
                  <a:pt x="3811" y="432785"/>
                </a:lnTo>
                <a:cubicBezTo>
                  <a:pt x="237782" y="198813"/>
                  <a:pt x="549854" y="42941"/>
                  <a:pt x="897566" y="7629"/>
                </a:cubicBezTo>
                <a:lnTo>
                  <a:pt x="1048643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60" name="Forma Livre: Forma 59"/>
          <p:cNvSpPr/>
          <p:nvPr/>
        </p:nvSpPr>
        <p:spPr>
          <a:xfrm>
            <a:off x="1520127" y="2204323"/>
            <a:ext cx="1027281" cy="729030"/>
          </a:xfrm>
          <a:custGeom>
            <a:avLst/>
            <a:gdLst>
              <a:gd name="connsiteX0" fmla="*/ 0 w 1477619"/>
              <a:gd name="connsiteY0" fmla="*/ 0 h 1048622"/>
              <a:gd name="connsiteX1" fmla="*/ 1477619 w 1477619"/>
              <a:gd name="connsiteY1" fmla="*/ 0 h 1048622"/>
              <a:gd name="connsiteX2" fmla="*/ 1477619 w 1477619"/>
              <a:gd name="connsiteY2" fmla="*/ 1 h 1048622"/>
              <a:gd name="connsiteX3" fmla="*/ 1044835 w 1477619"/>
              <a:gd name="connsiteY3" fmla="*/ 1044835 h 1048622"/>
              <a:gd name="connsiteX4" fmla="*/ 1040669 w 1477619"/>
              <a:gd name="connsiteY4" fmla="*/ 1048622 h 1048622"/>
              <a:gd name="connsiteX5" fmla="*/ 0 w 1477619"/>
              <a:gd name="connsiteY5" fmla="*/ 7954 h 1048622"/>
              <a:gd name="connsiteX6" fmla="*/ 0 w 1477619"/>
              <a:gd name="connsiteY6" fmla="*/ 0 h 104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7619" h="1048622">
                <a:moveTo>
                  <a:pt x="0" y="0"/>
                </a:moveTo>
                <a:lnTo>
                  <a:pt x="1477619" y="0"/>
                </a:lnTo>
                <a:lnTo>
                  <a:pt x="1477619" y="1"/>
                </a:lnTo>
                <a:cubicBezTo>
                  <a:pt x="1477619" y="408034"/>
                  <a:pt x="1312231" y="777439"/>
                  <a:pt x="1044835" y="1044835"/>
                </a:cubicBezTo>
                <a:lnTo>
                  <a:pt x="1040669" y="1048622"/>
                </a:lnTo>
                <a:lnTo>
                  <a:pt x="0" y="7954"/>
                </a:lnTo>
                <a:lnTo>
                  <a:pt x="0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66" name="Forma Livre: Forma 65"/>
          <p:cNvSpPr/>
          <p:nvPr/>
        </p:nvSpPr>
        <p:spPr>
          <a:xfrm>
            <a:off x="4230725" y="1481269"/>
            <a:ext cx="1022037" cy="723055"/>
          </a:xfrm>
          <a:custGeom>
            <a:avLst/>
            <a:gdLst>
              <a:gd name="connsiteX0" fmla="*/ 1040028 w 1470076"/>
              <a:gd name="connsiteY0" fmla="*/ 0 h 1040027"/>
              <a:gd name="connsiteX1" fmla="*/ 1080236 w 1470076"/>
              <a:gd name="connsiteY1" fmla="*/ 39969 h 1040027"/>
              <a:gd name="connsiteX2" fmla="*/ 1462447 w 1470076"/>
              <a:gd name="connsiteY2" fmla="*/ 888950 h 1040027"/>
              <a:gd name="connsiteX3" fmla="*/ 1470076 w 1470076"/>
              <a:gd name="connsiteY3" fmla="*/ 1040027 h 1040027"/>
              <a:gd name="connsiteX4" fmla="*/ 0 w 1470076"/>
              <a:gd name="connsiteY4" fmla="*/ 1040027 h 1040027"/>
              <a:gd name="connsiteX5" fmla="*/ 1040028 w 1470076"/>
              <a:gd name="connsiteY5" fmla="*/ 0 h 104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0076" h="1040027">
                <a:moveTo>
                  <a:pt x="1040028" y="0"/>
                </a:moveTo>
                <a:lnTo>
                  <a:pt x="1080236" y="39969"/>
                </a:lnTo>
                <a:cubicBezTo>
                  <a:pt x="1290277" y="268314"/>
                  <a:pt x="1429342" y="562970"/>
                  <a:pt x="1462447" y="888950"/>
                </a:cubicBezTo>
                <a:lnTo>
                  <a:pt x="1470076" y="1040027"/>
                </a:lnTo>
                <a:lnTo>
                  <a:pt x="0" y="1040027"/>
                </a:lnTo>
                <a:lnTo>
                  <a:pt x="1040028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67" name="Forma Livre: Forma 66"/>
          <p:cNvSpPr/>
          <p:nvPr/>
        </p:nvSpPr>
        <p:spPr>
          <a:xfrm>
            <a:off x="4225480" y="2204323"/>
            <a:ext cx="5244" cy="5244"/>
          </a:xfrm>
          <a:custGeom>
            <a:avLst/>
            <a:gdLst>
              <a:gd name="connsiteX0" fmla="*/ 0 w 7543"/>
              <a:gd name="connsiteY0" fmla="*/ 0 h 7543"/>
              <a:gd name="connsiteX1" fmla="*/ 7543 w 7543"/>
              <a:gd name="connsiteY1" fmla="*/ 0 h 7543"/>
              <a:gd name="connsiteX2" fmla="*/ 0 w 7543"/>
              <a:gd name="connsiteY2" fmla="*/ 7543 h 7543"/>
              <a:gd name="connsiteX3" fmla="*/ 0 w 7543"/>
              <a:gd name="connsiteY3" fmla="*/ 0 h 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3" h="7543">
                <a:moveTo>
                  <a:pt x="0" y="0"/>
                </a:moveTo>
                <a:lnTo>
                  <a:pt x="7543" y="0"/>
                </a:lnTo>
                <a:lnTo>
                  <a:pt x="0" y="7543"/>
                </a:lnTo>
                <a:lnTo>
                  <a:pt x="0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68" name="Forma Livre: Forma 67"/>
          <p:cNvSpPr/>
          <p:nvPr/>
        </p:nvSpPr>
        <p:spPr>
          <a:xfrm>
            <a:off x="3502425" y="2209568"/>
            <a:ext cx="723056" cy="1022037"/>
          </a:xfrm>
          <a:custGeom>
            <a:avLst/>
            <a:gdLst>
              <a:gd name="connsiteX0" fmla="*/ 1040028 w 1040028"/>
              <a:gd name="connsiteY0" fmla="*/ 0 h 1470076"/>
              <a:gd name="connsiteX1" fmla="*/ 1040028 w 1040028"/>
              <a:gd name="connsiteY1" fmla="*/ 1470076 h 1470076"/>
              <a:gd name="connsiteX2" fmla="*/ 888951 w 1040028"/>
              <a:gd name="connsiteY2" fmla="*/ 1462447 h 1470076"/>
              <a:gd name="connsiteX3" fmla="*/ 39970 w 1040028"/>
              <a:gd name="connsiteY3" fmla="*/ 1080236 h 1470076"/>
              <a:gd name="connsiteX4" fmla="*/ 0 w 1040028"/>
              <a:gd name="connsiteY4" fmla="*/ 1040028 h 1470076"/>
              <a:gd name="connsiteX5" fmla="*/ 1040028 w 1040028"/>
              <a:gd name="connsiteY5" fmla="*/ 0 h 147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0028" h="1470076">
                <a:moveTo>
                  <a:pt x="1040028" y="0"/>
                </a:moveTo>
                <a:lnTo>
                  <a:pt x="1040028" y="1470076"/>
                </a:lnTo>
                <a:lnTo>
                  <a:pt x="888951" y="1462447"/>
                </a:lnTo>
                <a:cubicBezTo>
                  <a:pt x="562970" y="1429342"/>
                  <a:pt x="268315" y="1290277"/>
                  <a:pt x="39970" y="1080236"/>
                </a:cubicBezTo>
                <a:lnTo>
                  <a:pt x="0" y="1040028"/>
                </a:lnTo>
                <a:lnTo>
                  <a:pt x="1040028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69" name="Forma Livre: Forma 68"/>
          <p:cNvSpPr/>
          <p:nvPr/>
        </p:nvSpPr>
        <p:spPr>
          <a:xfrm>
            <a:off x="4225480" y="1177045"/>
            <a:ext cx="728300" cy="1027279"/>
          </a:xfrm>
          <a:custGeom>
            <a:avLst/>
            <a:gdLst>
              <a:gd name="connsiteX0" fmla="*/ 0 w 1047571"/>
              <a:gd name="connsiteY0" fmla="*/ 0 h 1477617"/>
              <a:gd name="connsiteX1" fmla="*/ 1 w 1047571"/>
              <a:gd name="connsiteY1" fmla="*/ 0 h 1477617"/>
              <a:gd name="connsiteX2" fmla="*/ 993518 w 1047571"/>
              <a:gd name="connsiteY2" fmla="*/ 383858 h 1477617"/>
              <a:gd name="connsiteX3" fmla="*/ 1047571 w 1047571"/>
              <a:gd name="connsiteY3" fmla="*/ 437590 h 1477617"/>
              <a:gd name="connsiteX4" fmla="*/ 7543 w 1047571"/>
              <a:gd name="connsiteY4" fmla="*/ 1477617 h 1477617"/>
              <a:gd name="connsiteX5" fmla="*/ 0 w 1047571"/>
              <a:gd name="connsiteY5" fmla="*/ 1477617 h 1477617"/>
              <a:gd name="connsiteX6" fmla="*/ 0 w 1047571"/>
              <a:gd name="connsiteY6" fmla="*/ 0 h 147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571" h="1477617">
                <a:moveTo>
                  <a:pt x="0" y="0"/>
                </a:moveTo>
                <a:lnTo>
                  <a:pt x="1" y="0"/>
                </a:lnTo>
                <a:cubicBezTo>
                  <a:pt x="382532" y="0"/>
                  <a:pt x="731112" y="145361"/>
                  <a:pt x="993518" y="383858"/>
                </a:cubicBezTo>
                <a:lnTo>
                  <a:pt x="1047571" y="437590"/>
                </a:lnTo>
                <a:lnTo>
                  <a:pt x="7543" y="1477617"/>
                </a:lnTo>
                <a:lnTo>
                  <a:pt x="0" y="1477617"/>
                </a:lnTo>
                <a:lnTo>
                  <a:pt x="0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70" name="Forma Livre: Forma 69"/>
          <p:cNvSpPr/>
          <p:nvPr/>
        </p:nvSpPr>
        <p:spPr>
          <a:xfrm>
            <a:off x="3198202" y="2204323"/>
            <a:ext cx="1027279" cy="728300"/>
          </a:xfrm>
          <a:custGeom>
            <a:avLst/>
            <a:gdLst>
              <a:gd name="connsiteX0" fmla="*/ 0 w 1477617"/>
              <a:gd name="connsiteY0" fmla="*/ 0 h 1047571"/>
              <a:gd name="connsiteX1" fmla="*/ 1477617 w 1477617"/>
              <a:gd name="connsiteY1" fmla="*/ 0 h 1047571"/>
              <a:gd name="connsiteX2" fmla="*/ 1477617 w 1477617"/>
              <a:gd name="connsiteY2" fmla="*/ 7543 h 1047571"/>
              <a:gd name="connsiteX3" fmla="*/ 437589 w 1477617"/>
              <a:gd name="connsiteY3" fmla="*/ 1047571 h 1047571"/>
              <a:gd name="connsiteX4" fmla="*/ 383858 w 1477617"/>
              <a:gd name="connsiteY4" fmla="*/ 993518 h 1047571"/>
              <a:gd name="connsiteX5" fmla="*/ 0 w 1477617"/>
              <a:gd name="connsiteY5" fmla="*/ 1 h 1047571"/>
              <a:gd name="connsiteX6" fmla="*/ 0 w 1477617"/>
              <a:gd name="connsiteY6" fmla="*/ 0 h 104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7617" h="1047571">
                <a:moveTo>
                  <a:pt x="0" y="0"/>
                </a:moveTo>
                <a:lnTo>
                  <a:pt x="1477617" y="0"/>
                </a:lnTo>
                <a:lnTo>
                  <a:pt x="1477617" y="7543"/>
                </a:lnTo>
                <a:lnTo>
                  <a:pt x="437589" y="1047571"/>
                </a:lnTo>
                <a:lnTo>
                  <a:pt x="383858" y="993518"/>
                </a:lnTo>
                <a:cubicBezTo>
                  <a:pt x="145360" y="731112"/>
                  <a:pt x="0" y="382532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71" name="Forma Livre: Forma 70"/>
          <p:cNvSpPr/>
          <p:nvPr/>
        </p:nvSpPr>
        <p:spPr>
          <a:xfrm>
            <a:off x="3198202" y="1480809"/>
            <a:ext cx="1021749" cy="723515"/>
          </a:xfrm>
          <a:custGeom>
            <a:avLst/>
            <a:gdLst>
              <a:gd name="connsiteX0" fmla="*/ 428974 w 1469663"/>
              <a:gd name="connsiteY0" fmla="*/ 0 h 1040689"/>
              <a:gd name="connsiteX1" fmla="*/ 1469663 w 1469663"/>
              <a:gd name="connsiteY1" fmla="*/ 1040689 h 1040689"/>
              <a:gd name="connsiteX2" fmla="*/ 0 w 1469663"/>
              <a:gd name="connsiteY2" fmla="*/ 1040689 h 1040689"/>
              <a:gd name="connsiteX3" fmla="*/ 7629 w 1469663"/>
              <a:gd name="connsiteY3" fmla="*/ 889612 h 1040689"/>
              <a:gd name="connsiteX4" fmla="*/ 348789 w 1469663"/>
              <a:gd name="connsiteY4" fmla="*/ 87174 h 1040689"/>
              <a:gd name="connsiteX5" fmla="*/ 428974 w 1469663"/>
              <a:gd name="connsiteY5" fmla="*/ 0 h 104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9663" h="1040689">
                <a:moveTo>
                  <a:pt x="428974" y="0"/>
                </a:moveTo>
                <a:lnTo>
                  <a:pt x="1469663" y="1040689"/>
                </a:lnTo>
                <a:lnTo>
                  <a:pt x="0" y="1040689"/>
                </a:lnTo>
                <a:lnTo>
                  <a:pt x="7629" y="889612"/>
                </a:lnTo>
                <a:cubicBezTo>
                  <a:pt x="38527" y="585364"/>
                  <a:pt x="161728" y="308403"/>
                  <a:pt x="348789" y="87174"/>
                </a:cubicBezTo>
                <a:lnTo>
                  <a:pt x="428974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72" name="Forma Livre: Forma 71"/>
          <p:cNvSpPr/>
          <p:nvPr/>
        </p:nvSpPr>
        <p:spPr>
          <a:xfrm>
            <a:off x="4219950" y="2204323"/>
            <a:ext cx="5530" cy="5530"/>
          </a:xfrm>
          <a:custGeom>
            <a:avLst/>
            <a:gdLst>
              <a:gd name="connsiteX0" fmla="*/ 0 w 7954"/>
              <a:gd name="connsiteY0" fmla="*/ 0 h 7954"/>
              <a:gd name="connsiteX1" fmla="*/ 7954 w 7954"/>
              <a:gd name="connsiteY1" fmla="*/ 0 h 7954"/>
              <a:gd name="connsiteX2" fmla="*/ 7954 w 7954"/>
              <a:gd name="connsiteY2" fmla="*/ 7954 h 7954"/>
              <a:gd name="connsiteX3" fmla="*/ 0 w 7954"/>
              <a:gd name="connsiteY3" fmla="*/ 0 h 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4" h="7954">
                <a:moveTo>
                  <a:pt x="0" y="0"/>
                </a:moveTo>
                <a:lnTo>
                  <a:pt x="7954" y="0"/>
                </a:lnTo>
                <a:lnTo>
                  <a:pt x="7954" y="7954"/>
                </a:lnTo>
                <a:lnTo>
                  <a:pt x="0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73" name="Forma Livre: Forma 72"/>
          <p:cNvSpPr/>
          <p:nvPr/>
        </p:nvSpPr>
        <p:spPr>
          <a:xfrm>
            <a:off x="4225481" y="2209854"/>
            <a:ext cx="723501" cy="1021751"/>
          </a:xfrm>
          <a:custGeom>
            <a:avLst/>
            <a:gdLst>
              <a:gd name="connsiteX0" fmla="*/ 0 w 1040669"/>
              <a:gd name="connsiteY0" fmla="*/ 0 h 1469665"/>
              <a:gd name="connsiteX1" fmla="*/ 1040669 w 1040669"/>
              <a:gd name="connsiteY1" fmla="*/ 1040668 h 1469665"/>
              <a:gd name="connsiteX2" fmla="*/ 939903 w 1040669"/>
              <a:gd name="connsiteY2" fmla="*/ 1132249 h 1469665"/>
              <a:gd name="connsiteX3" fmla="*/ 1 w 1040669"/>
              <a:gd name="connsiteY3" fmla="*/ 1469665 h 1469665"/>
              <a:gd name="connsiteX4" fmla="*/ 0 w 1040669"/>
              <a:gd name="connsiteY4" fmla="*/ 1469665 h 1469665"/>
              <a:gd name="connsiteX5" fmla="*/ 0 w 1040669"/>
              <a:gd name="connsiteY5" fmla="*/ 0 h 146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0669" h="1469665">
                <a:moveTo>
                  <a:pt x="0" y="0"/>
                </a:moveTo>
                <a:lnTo>
                  <a:pt x="1040669" y="1040668"/>
                </a:lnTo>
                <a:lnTo>
                  <a:pt x="939903" y="1132249"/>
                </a:lnTo>
                <a:cubicBezTo>
                  <a:pt x="684484" y="1343040"/>
                  <a:pt x="357030" y="1469665"/>
                  <a:pt x="1" y="1469665"/>
                </a:cubicBezTo>
                <a:lnTo>
                  <a:pt x="0" y="1469665"/>
                </a:lnTo>
                <a:lnTo>
                  <a:pt x="0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74" name="Forma Livre: Forma 73"/>
          <p:cNvSpPr/>
          <p:nvPr/>
        </p:nvSpPr>
        <p:spPr>
          <a:xfrm>
            <a:off x="3496436" y="1177045"/>
            <a:ext cx="729045" cy="1027279"/>
          </a:xfrm>
          <a:custGeom>
            <a:avLst/>
            <a:gdLst>
              <a:gd name="connsiteX0" fmla="*/ 1048643 w 1048643"/>
              <a:gd name="connsiteY0" fmla="*/ 0 h 1477617"/>
              <a:gd name="connsiteX1" fmla="*/ 1048643 w 1048643"/>
              <a:gd name="connsiteY1" fmla="*/ 1477617 h 1477617"/>
              <a:gd name="connsiteX2" fmla="*/ 1040689 w 1048643"/>
              <a:gd name="connsiteY2" fmla="*/ 1477617 h 1477617"/>
              <a:gd name="connsiteX3" fmla="*/ 0 w 1048643"/>
              <a:gd name="connsiteY3" fmla="*/ 436928 h 1477617"/>
              <a:gd name="connsiteX4" fmla="*/ 3811 w 1048643"/>
              <a:gd name="connsiteY4" fmla="*/ 432785 h 1477617"/>
              <a:gd name="connsiteX5" fmla="*/ 897566 w 1048643"/>
              <a:gd name="connsiteY5" fmla="*/ 7629 h 1477617"/>
              <a:gd name="connsiteX6" fmla="*/ 1048643 w 1048643"/>
              <a:gd name="connsiteY6" fmla="*/ 0 h 147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8643" h="1477617">
                <a:moveTo>
                  <a:pt x="1048643" y="0"/>
                </a:moveTo>
                <a:lnTo>
                  <a:pt x="1048643" y="1477617"/>
                </a:lnTo>
                <a:lnTo>
                  <a:pt x="1040689" y="1477617"/>
                </a:lnTo>
                <a:lnTo>
                  <a:pt x="0" y="436928"/>
                </a:lnTo>
                <a:lnTo>
                  <a:pt x="3811" y="432785"/>
                </a:lnTo>
                <a:cubicBezTo>
                  <a:pt x="237782" y="198813"/>
                  <a:pt x="549854" y="42941"/>
                  <a:pt x="897566" y="7629"/>
                </a:cubicBezTo>
                <a:lnTo>
                  <a:pt x="1048643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75" name="Forma Livre: Forma 74"/>
          <p:cNvSpPr/>
          <p:nvPr/>
        </p:nvSpPr>
        <p:spPr>
          <a:xfrm>
            <a:off x="4225481" y="2204323"/>
            <a:ext cx="1027281" cy="729030"/>
          </a:xfrm>
          <a:custGeom>
            <a:avLst/>
            <a:gdLst>
              <a:gd name="connsiteX0" fmla="*/ 0 w 1477619"/>
              <a:gd name="connsiteY0" fmla="*/ 0 h 1048622"/>
              <a:gd name="connsiteX1" fmla="*/ 1477619 w 1477619"/>
              <a:gd name="connsiteY1" fmla="*/ 0 h 1048622"/>
              <a:gd name="connsiteX2" fmla="*/ 1477619 w 1477619"/>
              <a:gd name="connsiteY2" fmla="*/ 1 h 1048622"/>
              <a:gd name="connsiteX3" fmla="*/ 1044835 w 1477619"/>
              <a:gd name="connsiteY3" fmla="*/ 1044835 h 1048622"/>
              <a:gd name="connsiteX4" fmla="*/ 1040669 w 1477619"/>
              <a:gd name="connsiteY4" fmla="*/ 1048622 h 1048622"/>
              <a:gd name="connsiteX5" fmla="*/ 0 w 1477619"/>
              <a:gd name="connsiteY5" fmla="*/ 7954 h 1048622"/>
              <a:gd name="connsiteX6" fmla="*/ 0 w 1477619"/>
              <a:gd name="connsiteY6" fmla="*/ 0 h 104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7619" h="1048622">
                <a:moveTo>
                  <a:pt x="0" y="0"/>
                </a:moveTo>
                <a:lnTo>
                  <a:pt x="1477619" y="0"/>
                </a:lnTo>
                <a:lnTo>
                  <a:pt x="1477619" y="1"/>
                </a:lnTo>
                <a:cubicBezTo>
                  <a:pt x="1477619" y="408034"/>
                  <a:pt x="1312231" y="777439"/>
                  <a:pt x="1044835" y="1044835"/>
                </a:cubicBezTo>
                <a:lnTo>
                  <a:pt x="1040669" y="1048622"/>
                </a:lnTo>
                <a:lnTo>
                  <a:pt x="0" y="7954"/>
                </a:lnTo>
                <a:lnTo>
                  <a:pt x="0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CaixaDeTexto 75"/>
              <p:cNvSpPr txBox="1"/>
              <p:nvPr/>
            </p:nvSpPr>
            <p:spPr>
              <a:xfrm>
                <a:off x="1102872" y="3711794"/>
                <a:ext cx="419877" cy="13304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pt-BR" sz="44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pt-BR" sz="4400" dirty="0"/>
              </a:p>
            </p:txBody>
          </p:sp>
        </mc:Choice>
        <mc:Fallback>
          <p:sp>
            <p:nvSpPr>
              <p:cNvPr id="76" name="CaixaDeTexto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872" y="3711794"/>
                <a:ext cx="419877" cy="1330492"/>
              </a:xfrm>
              <a:prstGeom prst="rect">
                <a:avLst/>
              </a:prstGeom>
              <a:blipFill rotWithShape="1">
                <a:blip r:embed="rId1"/>
                <a:stretch>
                  <a:fillRect l="-122" t="-16" r="5" b="29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CaixaDeTexto 76"/>
              <p:cNvSpPr txBox="1"/>
              <p:nvPr/>
            </p:nvSpPr>
            <p:spPr>
              <a:xfrm>
                <a:off x="3891446" y="3724494"/>
                <a:ext cx="657008" cy="12720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44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pt-BR" sz="4400" dirty="0"/>
              </a:p>
            </p:txBody>
          </p:sp>
        </mc:Choice>
        <mc:Fallback>
          <p:sp>
            <p:nvSpPr>
              <p:cNvPr id="77" name="CaixaDeTexto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446" y="3724494"/>
                <a:ext cx="657008" cy="1272080"/>
              </a:xfrm>
              <a:prstGeom prst="rect">
                <a:avLst/>
              </a:prstGeom>
              <a:blipFill rotWithShape="1">
                <a:blip r:embed="rId2"/>
                <a:stretch>
                  <a:fillRect l="-25" t="-17" r="89" b="31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: para a Direita 1"/>
          <p:cNvSpPr/>
          <p:nvPr/>
        </p:nvSpPr>
        <p:spPr>
          <a:xfrm>
            <a:off x="5619326" y="2098332"/>
            <a:ext cx="1022037" cy="497437"/>
          </a:xfrm>
          <a:prstGeom prst="rightArrow">
            <a:avLst/>
          </a:prstGeom>
          <a:solidFill>
            <a:srgbClr val="4C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Forma Livre: Forma 27"/>
          <p:cNvSpPr/>
          <p:nvPr/>
        </p:nvSpPr>
        <p:spPr>
          <a:xfrm>
            <a:off x="7778855" y="1546709"/>
            <a:ext cx="1022037" cy="723055"/>
          </a:xfrm>
          <a:custGeom>
            <a:avLst/>
            <a:gdLst>
              <a:gd name="connsiteX0" fmla="*/ 1040028 w 1470076"/>
              <a:gd name="connsiteY0" fmla="*/ 0 h 1040027"/>
              <a:gd name="connsiteX1" fmla="*/ 1080236 w 1470076"/>
              <a:gd name="connsiteY1" fmla="*/ 39969 h 1040027"/>
              <a:gd name="connsiteX2" fmla="*/ 1462447 w 1470076"/>
              <a:gd name="connsiteY2" fmla="*/ 888950 h 1040027"/>
              <a:gd name="connsiteX3" fmla="*/ 1470076 w 1470076"/>
              <a:gd name="connsiteY3" fmla="*/ 1040027 h 1040027"/>
              <a:gd name="connsiteX4" fmla="*/ 0 w 1470076"/>
              <a:gd name="connsiteY4" fmla="*/ 1040027 h 1040027"/>
              <a:gd name="connsiteX5" fmla="*/ 1040028 w 1470076"/>
              <a:gd name="connsiteY5" fmla="*/ 0 h 104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0076" h="1040027">
                <a:moveTo>
                  <a:pt x="1040028" y="0"/>
                </a:moveTo>
                <a:lnTo>
                  <a:pt x="1080236" y="39969"/>
                </a:lnTo>
                <a:cubicBezTo>
                  <a:pt x="1290277" y="268314"/>
                  <a:pt x="1429342" y="562970"/>
                  <a:pt x="1462447" y="888950"/>
                </a:cubicBezTo>
                <a:lnTo>
                  <a:pt x="1470076" y="1040027"/>
                </a:lnTo>
                <a:lnTo>
                  <a:pt x="0" y="1040027"/>
                </a:lnTo>
                <a:lnTo>
                  <a:pt x="1040028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29" name="Forma Livre: Forma 28"/>
          <p:cNvSpPr/>
          <p:nvPr/>
        </p:nvSpPr>
        <p:spPr>
          <a:xfrm>
            <a:off x="7773610" y="2269763"/>
            <a:ext cx="5244" cy="5244"/>
          </a:xfrm>
          <a:custGeom>
            <a:avLst/>
            <a:gdLst>
              <a:gd name="connsiteX0" fmla="*/ 0 w 7543"/>
              <a:gd name="connsiteY0" fmla="*/ 0 h 7543"/>
              <a:gd name="connsiteX1" fmla="*/ 7543 w 7543"/>
              <a:gd name="connsiteY1" fmla="*/ 0 h 7543"/>
              <a:gd name="connsiteX2" fmla="*/ 0 w 7543"/>
              <a:gd name="connsiteY2" fmla="*/ 7543 h 7543"/>
              <a:gd name="connsiteX3" fmla="*/ 0 w 7543"/>
              <a:gd name="connsiteY3" fmla="*/ 0 h 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3" h="7543">
                <a:moveTo>
                  <a:pt x="0" y="0"/>
                </a:moveTo>
                <a:lnTo>
                  <a:pt x="7543" y="0"/>
                </a:lnTo>
                <a:lnTo>
                  <a:pt x="0" y="7543"/>
                </a:lnTo>
                <a:lnTo>
                  <a:pt x="0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30" name="Forma Livre: Forma 29"/>
          <p:cNvSpPr/>
          <p:nvPr/>
        </p:nvSpPr>
        <p:spPr>
          <a:xfrm>
            <a:off x="7050555" y="2275008"/>
            <a:ext cx="723056" cy="1022037"/>
          </a:xfrm>
          <a:custGeom>
            <a:avLst/>
            <a:gdLst>
              <a:gd name="connsiteX0" fmla="*/ 1040028 w 1040028"/>
              <a:gd name="connsiteY0" fmla="*/ 0 h 1470076"/>
              <a:gd name="connsiteX1" fmla="*/ 1040028 w 1040028"/>
              <a:gd name="connsiteY1" fmla="*/ 1470076 h 1470076"/>
              <a:gd name="connsiteX2" fmla="*/ 888951 w 1040028"/>
              <a:gd name="connsiteY2" fmla="*/ 1462447 h 1470076"/>
              <a:gd name="connsiteX3" fmla="*/ 39970 w 1040028"/>
              <a:gd name="connsiteY3" fmla="*/ 1080236 h 1470076"/>
              <a:gd name="connsiteX4" fmla="*/ 0 w 1040028"/>
              <a:gd name="connsiteY4" fmla="*/ 1040028 h 1470076"/>
              <a:gd name="connsiteX5" fmla="*/ 1040028 w 1040028"/>
              <a:gd name="connsiteY5" fmla="*/ 0 h 147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0028" h="1470076">
                <a:moveTo>
                  <a:pt x="1040028" y="0"/>
                </a:moveTo>
                <a:lnTo>
                  <a:pt x="1040028" y="1470076"/>
                </a:lnTo>
                <a:lnTo>
                  <a:pt x="888951" y="1462447"/>
                </a:lnTo>
                <a:cubicBezTo>
                  <a:pt x="562970" y="1429342"/>
                  <a:pt x="268315" y="1290277"/>
                  <a:pt x="39970" y="1080236"/>
                </a:cubicBezTo>
                <a:lnTo>
                  <a:pt x="0" y="1040028"/>
                </a:lnTo>
                <a:lnTo>
                  <a:pt x="1040028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31" name="Forma Livre: Forma 30"/>
          <p:cNvSpPr/>
          <p:nvPr/>
        </p:nvSpPr>
        <p:spPr>
          <a:xfrm>
            <a:off x="7773610" y="1242485"/>
            <a:ext cx="728300" cy="1027279"/>
          </a:xfrm>
          <a:custGeom>
            <a:avLst/>
            <a:gdLst>
              <a:gd name="connsiteX0" fmla="*/ 0 w 1047571"/>
              <a:gd name="connsiteY0" fmla="*/ 0 h 1477617"/>
              <a:gd name="connsiteX1" fmla="*/ 1 w 1047571"/>
              <a:gd name="connsiteY1" fmla="*/ 0 h 1477617"/>
              <a:gd name="connsiteX2" fmla="*/ 993518 w 1047571"/>
              <a:gd name="connsiteY2" fmla="*/ 383858 h 1477617"/>
              <a:gd name="connsiteX3" fmla="*/ 1047571 w 1047571"/>
              <a:gd name="connsiteY3" fmla="*/ 437590 h 1477617"/>
              <a:gd name="connsiteX4" fmla="*/ 7543 w 1047571"/>
              <a:gd name="connsiteY4" fmla="*/ 1477617 h 1477617"/>
              <a:gd name="connsiteX5" fmla="*/ 0 w 1047571"/>
              <a:gd name="connsiteY5" fmla="*/ 1477617 h 1477617"/>
              <a:gd name="connsiteX6" fmla="*/ 0 w 1047571"/>
              <a:gd name="connsiteY6" fmla="*/ 0 h 147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571" h="1477617">
                <a:moveTo>
                  <a:pt x="0" y="0"/>
                </a:moveTo>
                <a:lnTo>
                  <a:pt x="1" y="0"/>
                </a:lnTo>
                <a:cubicBezTo>
                  <a:pt x="382532" y="0"/>
                  <a:pt x="731112" y="145361"/>
                  <a:pt x="993518" y="383858"/>
                </a:cubicBezTo>
                <a:lnTo>
                  <a:pt x="1047571" y="437590"/>
                </a:lnTo>
                <a:lnTo>
                  <a:pt x="7543" y="1477617"/>
                </a:lnTo>
                <a:lnTo>
                  <a:pt x="0" y="1477617"/>
                </a:lnTo>
                <a:lnTo>
                  <a:pt x="0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32" name="Forma Livre: Forma 31"/>
          <p:cNvSpPr/>
          <p:nvPr/>
        </p:nvSpPr>
        <p:spPr>
          <a:xfrm>
            <a:off x="6746332" y="2269763"/>
            <a:ext cx="1027279" cy="728300"/>
          </a:xfrm>
          <a:custGeom>
            <a:avLst/>
            <a:gdLst>
              <a:gd name="connsiteX0" fmla="*/ 0 w 1477617"/>
              <a:gd name="connsiteY0" fmla="*/ 0 h 1047571"/>
              <a:gd name="connsiteX1" fmla="*/ 1477617 w 1477617"/>
              <a:gd name="connsiteY1" fmla="*/ 0 h 1047571"/>
              <a:gd name="connsiteX2" fmla="*/ 1477617 w 1477617"/>
              <a:gd name="connsiteY2" fmla="*/ 7543 h 1047571"/>
              <a:gd name="connsiteX3" fmla="*/ 437589 w 1477617"/>
              <a:gd name="connsiteY3" fmla="*/ 1047571 h 1047571"/>
              <a:gd name="connsiteX4" fmla="*/ 383858 w 1477617"/>
              <a:gd name="connsiteY4" fmla="*/ 993518 h 1047571"/>
              <a:gd name="connsiteX5" fmla="*/ 0 w 1477617"/>
              <a:gd name="connsiteY5" fmla="*/ 1 h 1047571"/>
              <a:gd name="connsiteX6" fmla="*/ 0 w 1477617"/>
              <a:gd name="connsiteY6" fmla="*/ 0 h 104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7617" h="1047571">
                <a:moveTo>
                  <a:pt x="0" y="0"/>
                </a:moveTo>
                <a:lnTo>
                  <a:pt x="1477617" y="0"/>
                </a:lnTo>
                <a:lnTo>
                  <a:pt x="1477617" y="7543"/>
                </a:lnTo>
                <a:lnTo>
                  <a:pt x="437589" y="1047571"/>
                </a:lnTo>
                <a:lnTo>
                  <a:pt x="383858" y="993518"/>
                </a:lnTo>
                <a:cubicBezTo>
                  <a:pt x="145360" y="731112"/>
                  <a:pt x="0" y="382532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33" name="Forma Livre: Forma 32"/>
          <p:cNvSpPr/>
          <p:nvPr/>
        </p:nvSpPr>
        <p:spPr>
          <a:xfrm>
            <a:off x="6746332" y="1546249"/>
            <a:ext cx="1021749" cy="723515"/>
          </a:xfrm>
          <a:custGeom>
            <a:avLst/>
            <a:gdLst>
              <a:gd name="connsiteX0" fmla="*/ 428974 w 1469663"/>
              <a:gd name="connsiteY0" fmla="*/ 0 h 1040689"/>
              <a:gd name="connsiteX1" fmla="*/ 1469663 w 1469663"/>
              <a:gd name="connsiteY1" fmla="*/ 1040689 h 1040689"/>
              <a:gd name="connsiteX2" fmla="*/ 0 w 1469663"/>
              <a:gd name="connsiteY2" fmla="*/ 1040689 h 1040689"/>
              <a:gd name="connsiteX3" fmla="*/ 7629 w 1469663"/>
              <a:gd name="connsiteY3" fmla="*/ 889612 h 1040689"/>
              <a:gd name="connsiteX4" fmla="*/ 348789 w 1469663"/>
              <a:gd name="connsiteY4" fmla="*/ 87174 h 1040689"/>
              <a:gd name="connsiteX5" fmla="*/ 428974 w 1469663"/>
              <a:gd name="connsiteY5" fmla="*/ 0 h 104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9663" h="1040689">
                <a:moveTo>
                  <a:pt x="428974" y="0"/>
                </a:moveTo>
                <a:lnTo>
                  <a:pt x="1469663" y="1040689"/>
                </a:lnTo>
                <a:lnTo>
                  <a:pt x="0" y="1040689"/>
                </a:lnTo>
                <a:lnTo>
                  <a:pt x="7629" y="889612"/>
                </a:lnTo>
                <a:cubicBezTo>
                  <a:pt x="38527" y="585364"/>
                  <a:pt x="161728" y="308403"/>
                  <a:pt x="348789" y="87174"/>
                </a:cubicBezTo>
                <a:lnTo>
                  <a:pt x="428974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34" name="Forma Livre: Forma 33"/>
          <p:cNvSpPr/>
          <p:nvPr/>
        </p:nvSpPr>
        <p:spPr>
          <a:xfrm>
            <a:off x="7768080" y="2269763"/>
            <a:ext cx="5530" cy="5530"/>
          </a:xfrm>
          <a:custGeom>
            <a:avLst/>
            <a:gdLst>
              <a:gd name="connsiteX0" fmla="*/ 0 w 7954"/>
              <a:gd name="connsiteY0" fmla="*/ 0 h 7954"/>
              <a:gd name="connsiteX1" fmla="*/ 7954 w 7954"/>
              <a:gd name="connsiteY1" fmla="*/ 0 h 7954"/>
              <a:gd name="connsiteX2" fmla="*/ 7954 w 7954"/>
              <a:gd name="connsiteY2" fmla="*/ 7954 h 7954"/>
              <a:gd name="connsiteX3" fmla="*/ 0 w 7954"/>
              <a:gd name="connsiteY3" fmla="*/ 0 h 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4" h="7954">
                <a:moveTo>
                  <a:pt x="0" y="0"/>
                </a:moveTo>
                <a:lnTo>
                  <a:pt x="7954" y="0"/>
                </a:lnTo>
                <a:lnTo>
                  <a:pt x="7954" y="7954"/>
                </a:lnTo>
                <a:lnTo>
                  <a:pt x="0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35" name="Forma Livre: Forma 34"/>
          <p:cNvSpPr/>
          <p:nvPr/>
        </p:nvSpPr>
        <p:spPr>
          <a:xfrm>
            <a:off x="7773611" y="2275294"/>
            <a:ext cx="723501" cy="1021751"/>
          </a:xfrm>
          <a:custGeom>
            <a:avLst/>
            <a:gdLst>
              <a:gd name="connsiteX0" fmla="*/ 0 w 1040669"/>
              <a:gd name="connsiteY0" fmla="*/ 0 h 1469665"/>
              <a:gd name="connsiteX1" fmla="*/ 1040669 w 1040669"/>
              <a:gd name="connsiteY1" fmla="*/ 1040668 h 1469665"/>
              <a:gd name="connsiteX2" fmla="*/ 939903 w 1040669"/>
              <a:gd name="connsiteY2" fmla="*/ 1132249 h 1469665"/>
              <a:gd name="connsiteX3" fmla="*/ 1 w 1040669"/>
              <a:gd name="connsiteY3" fmla="*/ 1469665 h 1469665"/>
              <a:gd name="connsiteX4" fmla="*/ 0 w 1040669"/>
              <a:gd name="connsiteY4" fmla="*/ 1469665 h 1469665"/>
              <a:gd name="connsiteX5" fmla="*/ 0 w 1040669"/>
              <a:gd name="connsiteY5" fmla="*/ 0 h 146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0669" h="1469665">
                <a:moveTo>
                  <a:pt x="0" y="0"/>
                </a:moveTo>
                <a:lnTo>
                  <a:pt x="1040669" y="1040668"/>
                </a:lnTo>
                <a:lnTo>
                  <a:pt x="939903" y="1132249"/>
                </a:lnTo>
                <a:cubicBezTo>
                  <a:pt x="684484" y="1343040"/>
                  <a:pt x="357030" y="1469665"/>
                  <a:pt x="1" y="1469665"/>
                </a:cubicBezTo>
                <a:lnTo>
                  <a:pt x="0" y="1469665"/>
                </a:lnTo>
                <a:lnTo>
                  <a:pt x="0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36" name="Forma Livre: Forma 35"/>
          <p:cNvSpPr/>
          <p:nvPr/>
        </p:nvSpPr>
        <p:spPr>
          <a:xfrm>
            <a:off x="7044566" y="1242485"/>
            <a:ext cx="729045" cy="1027279"/>
          </a:xfrm>
          <a:custGeom>
            <a:avLst/>
            <a:gdLst>
              <a:gd name="connsiteX0" fmla="*/ 1048643 w 1048643"/>
              <a:gd name="connsiteY0" fmla="*/ 0 h 1477617"/>
              <a:gd name="connsiteX1" fmla="*/ 1048643 w 1048643"/>
              <a:gd name="connsiteY1" fmla="*/ 1477617 h 1477617"/>
              <a:gd name="connsiteX2" fmla="*/ 1040689 w 1048643"/>
              <a:gd name="connsiteY2" fmla="*/ 1477617 h 1477617"/>
              <a:gd name="connsiteX3" fmla="*/ 0 w 1048643"/>
              <a:gd name="connsiteY3" fmla="*/ 436928 h 1477617"/>
              <a:gd name="connsiteX4" fmla="*/ 3811 w 1048643"/>
              <a:gd name="connsiteY4" fmla="*/ 432785 h 1477617"/>
              <a:gd name="connsiteX5" fmla="*/ 897566 w 1048643"/>
              <a:gd name="connsiteY5" fmla="*/ 7629 h 1477617"/>
              <a:gd name="connsiteX6" fmla="*/ 1048643 w 1048643"/>
              <a:gd name="connsiteY6" fmla="*/ 0 h 147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8643" h="1477617">
                <a:moveTo>
                  <a:pt x="1048643" y="0"/>
                </a:moveTo>
                <a:lnTo>
                  <a:pt x="1048643" y="1477617"/>
                </a:lnTo>
                <a:lnTo>
                  <a:pt x="1040689" y="1477617"/>
                </a:lnTo>
                <a:lnTo>
                  <a:pt x="0" y="436928"/>
                </a:lnTo>
                <a:lnTo>
                  <a:pt x="3811" y="432785"/>
                </a:lnTo>
                <a:cubicBezTo>
                  <a:pt x="237782" y="198813"/>
                  <a:pt x="549854" y="42941"/>
                  <a:pt x="897566" y="7629"/>
                </a:cubicBezTo>
                <a:lnTo>
                  <a:pt x="1048643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37" name="Forma Livre: Forma 36"/>
          <p:cNvSpPr/>
          <p:nvPr/>
        </p:nvSpPr>
        <p:spPr>
          <a:xfrm>
            <a:off x="7773611" y="2269763"/>
            <a:ext cx="1027281" cy="729030"/>
          </a:xfrm>
          <a:custGeom>
            <a:avLst/>
            <a:gdLst>
              <a:gd name="connsiteX0" fmla="*/ 0 w 1477619"/>
              <a:gd name="connsiteY0" fmla="*/ 0 h 1048622"/>
              <a:gd name="connsiteX1" fmla="*/ 1477619 w 1477619"/>
              <a:gd name="connsiteY1" fmla="*/ 0 h 1048622"/>
              <a:gd name="connsiteX2" fmla="*/ 1477619 w 1477619"/>
              <a:gd name="connsiteY2" fmla="*/ 1 h 1048622"/>
              <a:gd name="connsiteX3" fmla="*/ 1044835 w 1477619"/>
              <a:gd name="connsiteY3" fmla="*/ 1044835 h 1048622"/>
              <a:gd name="connsiteX4" fmla="*/ 1040669 w 1477619"/>
              <a:gd name="connsiteY4" fmla="*/ 1048622 h 1048622"/>
              <a:gd name="connsiteX5" fmla="*/ 0 w 1477619"/>
              <a:gd name="connsiteY5" fmla="*/ 7954 h 1048622"/>
              <a:gd name="connsiteX6" fmla="*/ 0 w 1477619"/>
              <a:gd name="connsiteY6" fmla="*/ 0 h 104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7619" h="1048622">
                <a:moveTo>
                  <a:pt x="0" y="0"/>
                </a:moveTo>
                <a:lnTo>
                  <a:pt x="1477619" y="0"/>
                </a:lnTo>
                <a:lnTo>
                  <a:pt x="1477619" y="1"/>
                </a:lnTo>
                <a:cubicBezTo>
                  <a:pt x="1477619" y="408034"/>
                  <a:pt x="1312231" y="777439"/>
                  <a:pt x="1044835" y="1044835"/>
                </a:cubicBezTo>
                <a:lnTo>
                  <a:pt x="1040669" y="1048622"/>
                </a:lnTo>
                <a:lnTo>
                  <a:pt x="0" y="7954"/>
                </a:lnTo>
                <a:lnTo>
                  <a:pt x="0" y="0"/>
                </a:lnTo>
                <a:close/>
              </a:path>
            </a:pathLst>
          </a:custGeom>
          <a:solidFill>
            <a:srgbClr val="6B7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38" name="CaixaDeTexto 37"/>
          <p:cNvSpPr txBox="1"/>
          <p:nvPr/>
        </p:nvSpPr>
        <p:spPr>
          <a:xfrm>
            <a:off x="2471627" y="3731548"/>
            <a:ext cx="5886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latin typeface="Bebas Neue" panose="020B0606020202050201" pitchFamily="34" charset="0"/>
              </a:rPr>
              <a:t>+</a:t>
            </a:r>
            <a:endParaRPr lang="pt-BR" sz="8000" b="1" dirty="0">
              <a:latin typeface="Bebas Neue" panose="020B0606020202050201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325014" y="3731548"/>
            <a:ext cx="5886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latin typeface="Bebas Neue" panose="020B0606020202050201" pitchFamily="34" charset="0"/>
              </a:rPr>
              <a:t>=</a:t>
            </a:r>
            <a:endParaRPr lang="pt-BR" sz="8000" b="1" dirty="0">
              <a:latin typeface="Bebas Neue" panose="020B0606020202050201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aixaDeTexto 39"/>
              <p:cNvSpPr txBox="1"/>
              <p:nvPr/>
            </p:nvSpPr>
            <p:spPr>
              <a:xfrm>
                <a:off x="7351447" y="3639999"/>
                <a:ext cx="657008" cy="13304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pt-BR" sz="44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pt-BR" sz="4400" dirty="0"/>
              </a:p>
            </p:txBody>
          </p:sp>
        </mc:Choice>
        <mc:Fallback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447" y="3639999"/>
                <a:ext cx="657008" cy="1330492"/>
              </a:xfrm>
              <a:prstGeom prst="rect">
                <a:avLst/>
              </a:prstGeom>
              <a:blipFill rotWithShape="1">
                <a:blip r:embed="rId3"/>
                <a:stretch>
                  <a:fillRect l="-8" t="-13" r="72" b="26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aixaDeTexto 40"/>
          <p:cNvSpPr txBox="1"/>
          <p:nvPr/>
        </p:nvSpPr>
        <p:spPr>
          <a:xfrm>
            <a:off x="7420906" y="3456537"/>
            <a:ext cx="5180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solidFill>
                  <a:srgbClr val="AF81C9"/>
                </a:solidFill>
                <a:latin typeface="Bebas Neue" panose="020B0606020202050201" pitchFamily="34" charset="0"/>
              </a:rPr>
              <a:t>7</a:t>
            </a:r>
            <a:endParaRPr lang="pt-BR" sz="6600" b="1" dirty="0">
              <a:solidFill>
                <a:srgbClr val="AF81C9"/>
              </a:solidFill>
              <a:latin typeface="Bebas Neue" panose="020B0606020202050201" pitchFamily="34" charset="0"/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1030691" y="4513467"/>
            <a:ext cx="540000" cy="540000"/>
          </a:xfrm>
          <a:prstGeom prst="ellipse">
            <a:avLst/>
          </a:prstGeom>
          <a:noFill/>
          <a:ln w="38100">
            <a:solidFill>
              <a:srgbClr val="4CC3D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/>
          <p:cNvSpPr/>
          <p:nvPr/>
        </p:nvSpPr>
        <p:spPr>
          <a:xfrm>
            <a:off x="3927453" y="4513467"/>
            <a:ext cx="540000" cy="540000"/>
          </a:xfrm>
          <a:prstGeom prst="ellipse">
            <a:avLst/>
          </a:prstGeom>
          <a:noFill/>
          <a:ln w="38100">
            <a:solidFill>
              <a:srgbClr val="4CC3D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Elipse 43"/>
          <p:cNvSpPr/>
          <p:nvPr/>
        </p:nvSpPr>
        <p:spPr>
          <a:xfrm>
            <a:off x="7395276" y="4513467"/>
            <a:ext cx="540000" cy="540000"/>
          </a:xfrm>
          <a:prstGeom prst="ellipse">
            <a:avLst/>
          </a:prstGeom>
          <a:noFill/>
          <a:ln w="38100">
            <a:solidFill>
              <a:srgbClr val="4CC3D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44"/>
          <p:cNvSpPr txBox="1"/>
          <p:nvPr/>
        </p:nvSpPr>
        <p:spPr>
          <a:xfrm>
            <a:off x="405661" y="5463380"/>
            <a:ext cx="8123583" cy="919401"/>
          </a:xfrm>
          <a:prstGeom prst="roundRect">
            <a:avLst/>
          </a:prstGeom>
          <a:solidFill>
            <a:srgbClr val="7BC8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Denominadores Iguais: mantenha o Denominador igual e some os numeradores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Imagem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0" y="-646197"/>
            <a:ext cx="3752850" cy="514350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013" y="-598572"/>
            <a:ext cx="3781425" cy="466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0" grpId="0" animBg="1"/>
      <p:bldP spid="63" grpId="0" animBg="1"/>
      <p:bldP spid="61" grpId="0" animBg="1"/>
      <p:bldP spid="60" grpId="0" animBg="1"/>
      <p:bldP spid="69" grpId="0" animBg="1"/>
      <p:bldP spid="74" grpId="0" animBg="1"/>
      <p:bldP spid="76" grpId="0"/>
      <p:bldP spid="77" grpId="0"/>
      <p:bldP spid="2" grpId="0" animBg="1"/>
      <p:bldP spid="28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de cantos arredondados 8"/>
          <p:cNvSpPr/>
          <p:nvPr/>
        </p:nvSpPr>
        <p:spPr>
          <a:xfrm>
            <a:off x="684213" y="2731743"/>
            <a:ext cx="7272337" cy="1673225"/>
          </a:xfrm>
          <a:prstGeom prst="roundRect">
            <a:avLst/>
          </a:prstGeom>
          <a:noFill/>
          <a:ln w="22225" cap="flat" cmpd="sng" algn="ctr">
            <a:solidFill>
              <a:srgbClr val="4F81BD">
                <a:shade val="50000"/>
              </a:srgbClr>
            </a:solidFill>
            <a:prstDash val="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aixaDeTexto 6"/>
          <p:cNvSpPr txBox="1">
            <a:spLocks noChangeArrowheads="1"/>
          </p:cNvSpPr>
          <p:nvPr/>
        </p:nvSpPr>
        <p:spPr bwMode="auto">
          <a:xfrm>
            <a:off x="969963" y="2598393"/>
            <a:ext cx="1298575" cy="36988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pt-BR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Questão 1</a:t>
            </a:r>
            <a:endParaRPr kumimoji="0" lang="pt-BR" altLang="pt-BR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 t="14253" r="8492" b="10068"/>
          <a:stretch>
            <a:fillRect/>
          </a:stretch>
        </p:blipFill>
        <p:spPr bwMode="auto">
          <a:xfrm rot="1186729">
            <a:off x="5748338" y="3123856"/>
            <a:ext cx="2439987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14"/>
          <p:cNvSpPr>
            <a:spLocks noChangeArrowheads="1"/>
          </p:cNvSpPr>
          <p:nvPr/>
        </p:nvSpPr>
        <p:spPr bwMode="auto">
          <a:xfrm>
            <a:off x="1835150" y="1017243"/>
            <a:ext cx="69135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pt-B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história da pizza começou há 6 mil anos com os egípcios. Acredita-se que eles foram os primeiros a misturar farinha com água. Outros afirmam que os pioneiros são os gregos, que faziam a massas à base de farinha de trigo, arroz ou grão-de-bico e as assavam em tijolos quentes.</a:t>
            </a:r>
            <a:endParaRPr kumimoji="0" lang="pt-BR" altLang="pt-BR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upo 21"/>
          <p:cNvGrpSpPr/>
          <p:nvPr/>
        </p:nvGrpSpPr>
        <p:grpSpPr bwMode="auto">
          <a:xfrm>
            <a:off x="971550" y="1147418"/>
            <a:ext cx="720725" cy="1014413"/>
            <a:chOff x="-2556792" y="4385816"/>
            <a:chExt cx="720080" cy="1015663"/>
          </a:xfrm>
        </p:grpSpPr>
        <p:sp>
          <p:nvSpPr>
            <p:cNvPr id="30" name="Texto explicativo em elipse 16"/>
            <p:cNvSpPr/>
            <p:nvPr/>
          </p:nvSpPr>
          <p:spPr>
            <a:xfrm>
              <a:off x="-2556792" y="4652845"/>
              <a:ext cx="720080" cy="457763"/>
            </a:xfrm>
            <a:prstGeom prst="wedgeEllipseCallout">
              <a:avLst>
                <a:gd name="adj1" fmla="val 68479"/>
                <a:gd name="adj2" fmla="val 51544"/>
              </a:avLst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pt-BR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-2496674" y="4385816"/>
              <a:ext cx="599844" cy="10156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sz="6000" b="1" i="0" u="none" strike="noStrike" kern="0" cap="none" spc="0" normalizeH="0" baseline="0" noProof="0" dirty="0">
                  <a:ln w="24500" cmpd="dbl">
                    <a:solidFill>
                      <a:prstClr val="black"/>
                    </a:solidFill>
                    <a:prstDash val="solid"/>
                    <a:miter lim="800000"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pt-BR" sz="6000" b="1" i="0" u="none" strike="noStrike" kern="0" cap="none" spc="0" normalizeH="0" baseline="0" noProof="0" dirty="0">
                <a:ln w="24500" cmpd="dbl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CaixaDeTexto 31"/>
          <p:cNvSpPr txBox="1"/>
          <p:nvPr/>
        </p:nvSpPr>
        <p:spPr>
          <a:xfrm>
            <a:off x="246775" y="275407"/>
            <a:ext cx="2348720" cy="707886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0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305428"/>
                </a:solidFill>
                <a:uLnTx/>
                <a:uFillTx/>
                <a:latin typeface="Bebas Neue" panose="020B0606020202050201" pitchFamily="34" charset="0"/>
                <a:cs typeface="Arial" panose="020B0604020202020204" pitchFamily="34" charset="0"/>
              </a:rPr>
              <a:t>Curiosidades</a:t>
            </a:r>
            <a:endParaRPr kumimoji="0" lang="pt-BR" sz="4000" b="1" i="0" u="none" strike="noStrike" kern="0" cap="none" spc="0" normalizeH="0" baseline="0" noProof="0" dirty="0">
              <a:ln w="12700">
                <a:noFill/>
                <a:prstDash val="solid"/>
              </a:ln>
              <a:solidFill>
                <a:srgbClr val="305428"/>
              </a:solidFill>
              <a:uLnTx/>
              <a:uFillTx/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upo 26"/>
          <p:cNvGrpSpPr/>
          <p:nvPr/>
        </p:nvGrpSpPr>
        <p:grpSpPr bwMode="auto">
          <a:xfrm>
            <a:off x="860425" y="2874618"/>
            <a:ext cx="4711700" cy="1319213"/>
            <a:chOff x="860164" y="4437112"/>
            <a:chExt cx="4711417" cy="1318451"/>
          </a:xfrm>
        </p:grpSpPr>
        <p:sp>
          <p:nvSpPr>
            <p:cNvPr id="34" name="CaixaDeTexto 3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228266" y="5231124"/>
              <a:ext cx="399468" cy="524439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sz="1600" b="1" i="0" u="none" strike="noStrike" kern="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kumimoji="0" lang="pt-BR" sz="1600" b="1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CaixaDeTexto 3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60164" y="5229200"/>
              <a:ext cx="399468" cy="524439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sz="1600" b="1" i="0" u="none" strike="noStrike" kern="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kumimoji="0" lang="pt-BR" sz="1600" b="1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CaixaDeTexto 25"/>
            <p:cNvSpPr txBox="1">
              <a:spLocks noChangeArrowheads="1"/>
            </p:cNvSpPr>
            <p:nvPr/>
          </p:nvSpPr>
          <p:spPr bwMode="auto">
            <a:xfrm>
              <a:off x="867474" y="4501861"/>
              <a:ext cx="470410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altLang="pt-BR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Manoel comeu        de uma pizza,  Jonas  comeu</a:t>
              </a:r>
              <a:endParaRPr kumimoji="0" lang="pt-BR" altLang="pt-BR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pt-BR" altLang="pt-BR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altLang="pt-BR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   e  Carlos,        .</a:t>
              </a:r>
              <a:endParaRPr kumimoji="0" lang="pt-BR" altLang="pt-BR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CaixaDeTexto 3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339752" y="4437112"/>
              <a:ext cx="399468" cy="523670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sz="1600" b="1" i="0" u="none" strike="noStrike" kern="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kumimoji="0" lang="pt-BR" sz="1600" b="1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CaixaDeTexto 28"/>
          <p:cNvSpPr txBox="1">
            <a:spLocks noChangeArrowheads="1"/>
          </p:cNvSpPr>
          <p:nvPr/>
        </p:nvSpPr>
        <p:spPr bwMode="auto">
          <a:xfrm>
            <a:off x="152400" y="4531968"/>
            <a:ext cx="2359025" cy="8302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pt-BR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 fração da pizza eles já comeram?</a:t>
            </a:r>
            <a:endParaRPr kumimoji="0" lang="pt-BR" altLang="pt-BR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upo 30"/>
          <p:cNvGrpSpPr/>
          <p:nvPr/>
        </p:nvGrpSpPr>
        <p:grpSpPr bwMode="auto">
          <a:xfrm>
            <a:off x="2843213" y="4387506"/>
            <a:ext cx="2486025" cy="1047750"/>
            <a:chOff x="2843808" y="5866200"/>
            <a:chExt cx="2486004" cy="1048109"/>
          </a:xfrm>
        </p:grpSpPr>
        <p:sp>
          <p:nvSpPr>
            <p:cNvPr id="40" name="CaixaDeTexto 29"/>
            <p:cNvSpPr txBox="1">
              <a:spLocks noChangeArrowheads="1"/>
            </p:cNvSpPr>
            <p:nvPr/>
          </p:nvSpPr>
          <p:spPr bwMode="auto">
            <a:xfrm>
              <a:off x="2843808" y="6016329"/>
              <a:ext cx="214033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altLang="pt-BR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 A )                    ( B )</a:t>
              </a:r>
              <a:endParaRPr kumimoji="0" lang="pt-BR" altLang="pt-BR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pt-BR" altLang="pt-BR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altLang="pt-BR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 C )                    ( D )</a:t>
              </a:r>
              <a:endParaRPr kumimoji="0" lang="pt-BR" altLang="pt-BR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aixaDeTexto 4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930344" y="6344227"/>
              <a:ext cx="399468" cy="523670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sz="1600" b="1" i="0" u="none" strike="noStrike" kern="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kumimoji="0" lang="pt-BR" sz="1600" b="1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CaixaDeTexto 4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332983" y="6389870"/>
              <a:ext cx="399468" cy="524439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sz="1600" b="1" i="0" u="none" strike="noStrike" kern="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kumimoji="0" lang="pt-BR" sz="1600" b="1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CaixaDeTexto 4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892612" y="5866200"/>
              <a:ext cx="399468" cy="524439"/>
            </a:xfrm>
            <a:prstGeom prst="rect">
              <a:avLst/>
            </a:prstGeom>
            <a:blipFill rotWithShape="1">
              <a:blip r:embed="rId7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sz="1600" b="1" i="0" u="none" strike="noStrike" kern="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kumimoji="0" lang="pt-BR" sz="1600" b="1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CaixaDeTexto 4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352381" y="5899828"/>
              <a:ext cx="399468" cy="524439"/>
            </a:xfrm>
            <a:prstGeom prst="rect">
              <a:avLst/>
            </a:prstGeom>
            <a:blipFill rotWithShape="1">
              <a:blip r:embed="rId8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sz="1600" b="1" i="0" u="none" strike="noStrike" kern="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kumimoji="0" lang="pt-BR" sz="1600" b="1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CaixaDeTexto 14335"/>
          <p:cNvSpPr txBox="1">
            <a:spLocks noChangeArrowheads="1"/>
          </p:cNvSpPr>
          <p:nvPr/>
        </p:nvSpPr>
        <p:spPr bwMode="auto">
          <a:xfrm>
            <a:off x="6215063" y="4959006"/>
            <a:ext cx="23066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pt-B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GABARITO: Letra  ( A )</a:t>
            </a:r>
            <a:endParaRPr kumimoji="0" lang="pt-BR" altLang="pt-BR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/>
      <p:bldP spid="38" grpId="0" animBg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F1D30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Bebas Neue" panose="020B0606020202050201" pitchFamily="34" charset="0"/>
              </a:rPr>
              <a:t>Adição de frações</a:t>
            </a:r>
            <a:endParaRPr lang="pt-BR" sz="4800" dirty="0">
              <a:latin typeface="Bebas Neue" panose="020B0606020202050201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38539" y="1497575"/>
            <a:ext cx="8905461" cy="919401"/>
          </a:xfrm>
          <a:prstGeom prst="roundRect">
            <a:avLst/>
          </a:prstGeom>
          <a:solidFill>
            <a:srgbClr val="7BC8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Denominadores Iguais: mantenha o Denominador igual e some os numeradores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1367913" y="2869770"/>
                <a:ext cx="1323635" cy="23047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8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80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pt-BR" sz="80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pt-BR" sz="8000" b="1" dirty="0"/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913" y="2869770"/>
                <a:ext cx="1323635" cy="2304798"/>
              </a:xfrm>
              <a:prstGeom prst="rect">
                <a:avLst/>
              </a:prstGeom>
              <a:blipFill rotWithShape="1">
                <a:blip r:embed="rId1"/>
                <a:stretch>
                  <a:fillRect l="-9" t="-9" r="32" b="26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2915686" y="3558322"/>
            <a:ext cx="5886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latin typeface="Bebas Neue" panose="020B0606020202050201" pitchFamily="34" charset="0"/>
              </a:rPr>
              <a:t>+</a:t>
            </a:r>
            <a:endParaRPr lang="pt-BR" sz="8000" b="1" dirty="0">
              <a:latin typeface="Bebas Neue" panose="020B0606020202050201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298509" y="3535017"/>
            <a:ext cx="5886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latin typeface="Bebas Neue" panose="020B0606020202050201" pitchFamily="34" charset="0"/>
              </a:rPr>
              <a:t>=</a:t>
            </a:r>
            <a:endParaRPr lang="pt-BR" sz="8000" b="1" dirty="0">
              <a:latin typeface="Bebas Neue" panose="020B0606020202050201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/>
              <p:cNvSpPr txBox="1"/>
              <p:nvPr/>
            </p:nvSpPr>
            <p:spPr>
              <a:xfrm>
                <a:off x="3874791" y="2869770"/>
                <a:ext cx="1323635" cy="23047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8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8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pt-BR" sz="80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pt-BR" sz="8000" b="1" dirty="0"/>
              </a:p>
            </p:txBody>
          </p:sp>
        </mc:Choice>
        <mc:Fallback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791" y="2869770"/>
                <a:ext cx="1323635" cy="2304798"/>
              </a:xfrm>
              <a:prstGeom prst="rect">
                <a:avLst/>
              </a:prstGeom>
              <a:blipFill rotWithShape="1">
                <a:blip r:embed="rId2"/>
                <a:stretch>
                  <a:fillRect l="-2" t="-9" r="24" b="26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/>
              <p:cNvSpPr txBox="1"/>
              <p:nvPr/>
            </p:nvSpPr>
            <p:spPr>
              <a:xfrm>
                <a:off x="6252652" y="2816679"/>
                <a:ext cx="1323635" cy="2410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8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pt-BR" sz="80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pt-BR" sz="8000" b="1" dirty="0"/>
              </a:p>
            </p:txBody>
          </p:sp>
        </mc:Choice>
        <mc:Fallback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652" y="2816679"/>
                <a:ext cx="1323635" cy="2410981"/>
              </a:xfrm>
              <a:prstGeom prst="rect">
                <a:avLst/>
              </a:prstGeom>
              <a:blipFill rotWithShape="1">
                <a:blip r:embed="rId3"/>
                <a:stretch>
                  <a:fillRect l="-33" t="-19" r="8" b="14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/>
          <p:cNvSpPr txBox="1"/>
          <p:nvPr/>
        </p:nvSpPr>
        <p:spPr>
          <a:xfrm>
            <a:off x="6558881" y="2660160"/>
            <a:ext cx="76495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rgbClr val="AF81C9"/>
                </a:solidFill>
                <a:latin typeface="Bebas Neue" panose="020B0606020202050201" pitchFamily="34" charset="0"/>
              </a:rPr>
              <a:t>9</a:t>
            </a:r>
            <a:endParaRPr lang="pt-BR" sz="11500" b="1" dirty="0">
              <a:solidFill>
                <a:srgbClr val="AF81C9"/>
              </a:solidFill>
              <a:latin typeface="Bebas Neue" panose="020B0606020202050201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307305" y="4254705"/>
            <a:ext cx="1422560" cy="1422560"/>
          </a:xfrm>
          <a:prstGeom prst="ellipse">
            <a:avLst/>
          </a:prstGeom>
          <a:noFill/>
          <a:ln w="38100">
            <a:solidFill>
              <a:srgbClr val="4CC3D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3825327" y="4257904"/>
            <a:ext cx="1422560" cy="1422560"/>
          </a:xfrm>
          <a:prstGeom prst="ellipse">
            <a:avLst/>
          </a:prstGeom>
          <a:noFill/>
          <a:ln w="38100">
            <a:solidFill>
              <a:srgbClr val="4CC3D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F1D30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Bebas Neue" panose="020B0606020202050201" pitchFamily="34" charset="0"/>
              </a:rPr>
              <a:t>Adição de frações</a:t>
            </a:r>
            <a:endParaRPr lang="pt-BR" sz="4800" dirty="0">
              <a:latin typeface="Bebas Neue" panose="020B0606020202050201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CaixaDeTexto 75"/>
              <p:cNvSpPr txBox="1"/>
              <p:nvPr/>
            </p:nvSpPr>
            <p:spPr>
              <a:xfrm>
                <a:off x="1042579" y="2066598"/>
                <a:ext cx="657008" cy="15611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5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BR" sz="5400" dirty="0"/>
              </a:p>
            </p:txBody>
          </p:sp>
        </mc:Choice>
        <mc:Fallback>
          <p:sp>
            <p:nvSpPr>
              <p:cNvPr id="76" name="CaixaDeTexto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579" y="2066598"/>
                <a:ext cx="657008" cy="1561197"/>
              </a:xfrm>
              <a:prstGeom prst="rect">
                <a:avLst/>
              </a:prstGeom>
              <a:blipFill rotWithShape="1">
                <a:blip r:embed="rId1"/>
                <a:stretch>
                  <a:fillRect l="-83" t="-20" r="50" b="3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ixaDeTexto 26"/>
          <p:cNvSpPr txBox="1"/>
          <p:nvPr/>
        </p:nvSpPr>
        <p:spPr>
          <a:xfrm>
            <a:off x="81879" y="1252153"/>
            <a:ext cx="3810318" cy="408623"/>
          </a:xfrm>
          <a:prstGeom prst="roundRect">
            <a:avLst/>
          </a:prstGeom>
          <a:solidFill>
            <a:srgbClr val="7BC8A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6B7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Denominadores sendo diferentes</a:t>
            </a:r>
            <a:endParaRPr lang="pt-BR" dirty="0">
              <a:solidFill>
                <a:srgbClr val="6B7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2263093" y="2066598"/>
                <a:ext cx="657008" cy="1555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5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BR" sz="5400" dirty="0"/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93" y="2066598"/>
                <a:ext cx="657008" cy="1555811"/>
              </a:xfrm>
              <a:prstGeom prst="rect">
                <a:avLst/>
              </a:prstGeom>
              <a:blipFill rotWithShape="1">
                <a:blip r:embed="rId2"/>
                <a:stretch>
                  <a:fillRect l="-89" t="-20" r="56" b="24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ta: Curva para Baixo 2"/>
          <p:cNvSpPr/>
          <p:nvPr/>
        </p:nvSpPr>
        <p:spPr>
          <a:xfrm rot="16200000">
            <a:off x="-19966" y="2605489"/>
            <a:ext cx="1219099" cy="504568"/>
          </a:xfrm>
          <a:prstGeom prst="curvedDownArrow">
            <a:avLst>
              <a:gd name="adj1" fmla="val 14070"/>
              <a:gd name="adj2" fmla="val 71378"/>
              <a:gd name="adj3" fmla="val 25000"/>
            </a:avLst>
          </a:prstGeom>
          <a:solidFill>
            <a:srgbClr val="4C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65" y="1240236"/>
            <a:ext cx="5080871" cy="3441357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188502" y="1541452"/>
            <a:ext cx="4650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E8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1</a:t>
            </a:r>
            <a:r>
              <a:rPr lang="pt-BR" dirty="0">
                <a:solidFill>
                  <a:srgbClr val="FFE8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t-BR" dirty="0">
              <a:solidFill>
                <a:srgbClr val="FFE8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rgbClr val="FFE8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Encontre o mínimo múltiplo comum dos </a:t>
            </a:r>
            <a:r>
              <a:rPr lang="pt-BR" b="1" dirty="0">
                <a:solidFill>
                  <a:srgbClr val="FFE8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denominadores!</a:t>
            </a:r>
            <a:endParaRPr lang="pt-BR" b="1" dirty="0">
              <a:solidFill>
                <a:srgbClr val="FFE8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218847" y="2563664"/>
            <a:ext cx="4275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FFE8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M(3) = (0, 3, 6, 9 , 12, 15, ...)</a:t>
            </a:r>
            <a:endParaRPr lang="pt-BR" sz="2800" dirty="0">
              <a:solidFill>
                <a:srgbClr val="FFE8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218847" y="3015270"/>
            <a:ext cx="4620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FFE8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M(4) = (0, 4, 8, 12 , 16, 20, ...)</a:t>
            </a:r>
            <a:endParaRPr lang="pt-BR" sz="2800" dirty="0">
              <a:solidFill>
                <a:srgbClr val="FFE8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699587" y="2120297"/>
            <a:ext cx="5886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latin typeface="Bebas Neue" panose="020B0606020202050201" pitchFamily="34" charset="0"/>
              </a:rPr>
              <a:t>+</a:t>
            </a:r>
            <a:endParaRPr lang="pt-BR" sz="8000" b="1" dirty="0">
              <a:latin typeface="Bebas Neue" panose="020B0606020202050201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080590" y="2187675"/>
            <a:ext cx="5886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latin typeface="Bebas Neue" panose="020B0606020202050201" pitchFamily="34" charset="0"/>
              </a:rPr>
              <a:t>=</a:t>
            </a:r>
            <a:endParaRPr lang="pt-BR" sz="8000" b="1" dirty="0">
              <a:latin typeface="Bebas Neue" panose="020B0606020202050201" pitchFamily="34" charset="0"/>
            </a:endParaRPr>
          </a:p>
        </p:txBody>
      </p:sp>
      <p:pic>
        <p:nvPicPr>
          <p:cNvPr id="1026" name="Picture 2" descr="i don't know whatever Sticker by cabu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96" y="5411804"/>
            <a:ext cx="1812465" cy="144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Agrupar 1"/>
          <p:cNvGrpSpPr/>
          <p:nvPr/>
        </p:nvGrpSpPr>
        <p:grpSpPr>
          <a:xfrm>
            <a:off x="6580554" y="3853352"/>
            <a:ext cx="2345405" cy="1764412"/>
            <a:chOff x="1526997" y="2597261"/>
            <a:chExt cx="2644345" cy="2005568"/>
          </a:xfrm>
        </p:grpSpPr>
        <p:sp>
          <p:nvSpPr>
            <p:cNvPr id="7" name="Balão de Fala: Retângulo 6"/>
            <p:cNvSpPr/>
            <p:nvPr/>
          </p:nvSpPr>
          <p:spPr>
            <a:xfrm>
              <a:off x="1526997" y="2597261"/>
              <a:ext cx="2281584" cy="2005568"/>
            </a:xfrm>
            <a:prstGeom prst="wedgeRectCallout">
              <a:avLst>
                <a:gd name="adj1" fmla="val -75141"/>
                <a:gd name="adj2" fmla="val 76230"/>
              </a:avLst>
            </a:prstGeom>
            <a:solidFill>
              <a:srgbClr val="7BC8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1623383" y="3065761"/>
              <a:ext cx="2547959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latin typeface="Arial" panose="020B0604020202020204" pitchFamily="34" charset="0"/>
                  <a:cs typeface="Arial" panose="020B0604020202020204" pitchFamily="34" charset="0"/>
                </a:rPr>
                <a:t>Qual o menor múltiplo que se repete?</a:t>
              </a:r>
              <a:endParaRPr lang="pt-B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tângulo 7"/>
          <p:cNvSpPr/>
          <p:nvPr/>
        </p:nvSpPr>
        <p:spPr>
          <a:xfrm>
            <a:off x="6969826" y="2542776"/>
            <a:ext cx="358480" cy="554966"/>
          </a:xfrm>
          <a:prstGeom prst="rect">
            <a:avLst/>
          </a:prstGeom>
          <a:solidFill>
            <a:srgbClr val="4CC3D9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6648074" y="3023204"/>
            <a:ext cx="321752" cy="440075"/>
          </a:xfrm>
          <a:prstGeom prst="rect">
            <a:avLst/>
          </a:prstGeom>
          <a:solidFill>
            <a:srgbClr val="4CC3D9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4214394" y="2078307"/>
            <a:ext cx="4513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just">
              <a:defRPr sz="2400" b="1">
                <a:latin typeface="Scope One" panose="02060403030504020204" pitchFamily="18" charset="0"/>
                <a:cs typeface="Scope One" panose="02060403030504020204" pitchFamily="18" charset="0"/>
              </a:defRPr>
            </a:lvl1pPr>
          </a:lstStyle>
          <a:p>
            <a:r>
              <a:rPr lang="pt-BR" sz="2000" dirty="0">
                <a:solidFill>
                  <a:srgbClr val="FFE8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2:</a:t>
            </a:r>
            <a:endParaRPr lang="pt-BR" sz="2000" dirty="0">
              <a:solidFill>
                <a:srgbClr val="FFE8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cada fração divida o MMC pelo denominador e multiplique o numerador</a:t>
            </a:r>
            <a:endParaRPr lang="pt-BR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CaixaDeTexto 35"/>
              <p:cNvSpPr txBox="1"/>
              <p:nvPr/>
            </p:nvSpPr>
            <p:spPr>
              <a:xfrm>
                <a:off x="355062" y="5399007"/>
                <a:ext cx="657008" cy="13260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pt-BR" sz="44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pt-BR" sz="4400" dirty="0"/>
              </a:p>
            </p:txBody>
          </p:sp>
        </mc:Choice>
        <mc:Fallback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62" y="5399007"/>
                <a:ext cx="657008" cy="1326069"/>
              </a:xfrm>
              <a:prstGeom prst="rect">
                <a:avLst/>
              </a:prstGeom>
              <a:blipFill rotWithShape="1">
                <a:blip r:embed="rId5"/>
                <a:stretch>
                  <a:fillRect l="-15" t="-18" r="78" b="32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aixaDeTexto 36"/>
              <p:cNvSpPr txBox="1"/>
              <p:nvPr/>
            </p:nvSpPr>
            <p:spPr>
              <a:xfrm>
                <a:off x="2108215" y="5458011"/>
                <a:ext cx="657008" cy="13260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pt-BR" sz="44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pt-BR" sz="4400" dirty="0"/>
              </a:p>
            </p:txBody>
          </p:sp>
        </mc:Choice>
        <mc:Fallback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215" y="5458011"/>
                <a:ext cx="657008" cy="1326069"/>
              </a:xfrm>
              <a:prstGeom prst="rect">
                <a:avLst/>
              </a:prstGeom>
              <a:blipFill rotWithShape="1">
                <a:blip r:embed="rId5"/>
                <a:stretch>
                  <a:fillRect l="-2" t="-14" r="66" b="28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ixaDeTexto 37"/>
          <p:cNvSpPr txBox="1"/>
          <p:nvPr/>
        </p:nvSpPr>
        <p:spPr>
          <a:xfrm>
            <a:off x="1381641" y="5510259"/>
            <a:ext cx="5180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latin typeface="Bebas Neue" panose="020B0606020202050201" pitchFamily="34" charset="0"/>
              </a:rPr>
              <a:t>+</a:t>
            </a:r>
            <a:endParaRPr lang="pt-BR" sz="6600" b="1" dirty="0">
              <a:latin typeface="Bebas Neue" panose="020B0606020202050201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2947741" y="5458010"/>
            <a:ext cx="5180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latin typeface="Bebas Neue" panose="020B0606020202050201" pitchFamily="34" charset="0"/>
              </a:rPr>
              <a:t>=</a:t>
            </a:r>
            <a:endParaRPr lang="pt-BR" sz="6600" b="1" dirty="0">
              <a:latin typeface="Bebas Neue" panose="020B0606020202050201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12445" y="3259069"/>
            <a:ext cx="49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12: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573793" y="1892893"/>
            <a:ext cx="30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Bebas Neue" panose="020B0606020202050201" pitchFamily="34" charset="0"/>
              </a:rPr>
              <a:t>x</a:t>
            </a:r>
            <a:endParaRPr lang="pt-BR" sz="2400" b="1" dirty="0">
              <a:latin typeface="Bebas Neue" panose="020B0606020202050201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394853" y="5237928"/>
            <a:ext cx="5180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solidFill>
                  <a:srgbClr val="AF81C9"/>
                </a:solidFill>
                <a:latin typeface="Bebas Neue" panose="020B0606020202050201" pitchFamily="34" charset="0"/>
              </a:rPr>
              <a:t>8</a:t>
            </a:r>
            <a:endParaRPr lang="pt-BR" sz="6600" b="1" dirty="0">
              <a:solidFill>
                <a:srgbClr val="AF81C9"/>
              </a:solidFill>
              <a:latin typeface="Bebas Neue" panose="020B0606020202050201" pitchFamily="34" charset="0"/>
            </a:endParaRPr>
          </a:p>
        </p:txBody>
      </p:sp>
      <p:sp>
        <p:nvSpPr>
          <p:cNvPr id="43" name="Seta: Curva para Baixo 42"/>
          <p:cNvSpPr/>
          <p:nvPr/>
        </p:nvSpPr>
        <p:spPr>
          <a:xfrm rot="16200000">
            <a:off x="1314783" y="2414097"/>
            <a:ext cx="1140823" cy="579231"/>
          </a:xfrm>
          <a:prstGeom prst="curvedDownArrow">
            <a:avLst>
              <a:gd name="adj1" fmla="val 14070"/>
              <a:gd name="adj2" fmla="val 71378"/>
              <a:gd name="adj3" fmla="val 25000"/>
            </a:avLst>
          </a:prstGeom>
          <a:solidFill>
            <a:srgbClr val="4C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2056038" y="3287126"/>
            <a:ext cx="49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12: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993898" y="1857715"/>
            <a:ext cx="30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Bebas Neue" panose="020B0606020202050201" pitchFamily="34" charset="0"/>
              </a:rPr>
              <a:t>x</a:t>
            </a:r>
            <a:endParaRPr lang="pt-BR" sz="2400" b="1" dirty="0">
              <a:latin typeface="Bebas Neue" panose="020B0606020202050201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2192836" y="5194032"/>
            <a:ext cx="5180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solidFill>
                  <a:srgbClr val="AF81C9"/>
                </a:solidFill>
                <a:latin typeface="Bebas Neue" panose="020B0606020202050201" pitchFamily="34" charset="0"/>
              </a:rPr>
              <a:t>3</a:t>
            </a:r>
            <a:endParaRPr lang="pt-BR" sz="6600" b="1" dirty="0">
              <a:solidFill>
                <a:srgbClr val="AF81C9"/>
              </a:solidFill>
              <a:latin typeface="Bebas Neue" panose="020B0606020202050201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aixaDeTexto 46"/>
              <p:cNvSpPr txBox="1"/>
              <p:nvPr/>
            </p:nvSpPr>
            <p:spPr>
              <a:xfrm>
                <a:off x="3648348" y="5442353"/>
                <a:ext cx="657008" cy="13260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pt-BR" sz="44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pt-BR" sz="4400" dirty="0"/>
              </a:p>
            </p:txBody>
          </p:sp>
        </mc:Choice>
        <mc:Fallback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348" y="5442353"/>
                <a:ext cx="657008" cy="1326069"/>
              </a:xfrm>
              <a:prstGeom prst="rect">
                <a:avLst/>
              </a:prstGeom>
              <a:blipFill rotWithShape="1">
                <a:blip r:embed="rId5"/>
                <a:stretch>
                  <a:fillRect l="-42" t="-30" r="9" b="45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aixaDeTexto 47"/>
          <p:cNvSpPr txBox="1"/>
          <p:nvPr/>
        </p:nvSpPr>
        <p:spPr>
          <a:xfrm>
            <a:off x="3466439" y="5226088"/>
            <a:ext cx="8515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solidFill>
                  <a:srgbClr val="AF81C9"/>
                </a:solidFill>
                <a:latin typeface="Bebas Neue" panose="020B0606020202050201" pitchFamily="34" charset="0"/>
              </a:rPr>
              <a:t>11</a:t>
            </a:r>
            <a:endParaRPr lang="pt-BR" sz="6600" b="1" dirty="0">
              <a:solidFill>
                <a:srgbClr val="AF81C9"/>
              </a:solidFill>
              <a:latin typeface="Bebas Neue" panose="020B0606020202050201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6" grpId="0"/>
      <p:bldP spid="27" grpId="0" animBg="1"/>
      <p:bldP spid="11" grpId="0"/>
      <p:bldP spid="3" grpId="0" animBg="1"/>
      <p:bldP spid="12" grpId="0"/>
      <p:bldP spid="12" grpId="1"/>
      <p:bldP spid="15" grpId="0"/>
      <p:bldP spid="15" grpId="1"/>
      <p:bldP spid="29" grpId="0"/>
      <p:bldP spid="29" grpId="1"/>
      <p:bldP spid="32" grpId="0"/>
      <p:bldP spid="33" grpId="0"/>
      <p:bldP spid="8" grpId="0" animBg="1"/>
      <p:bldP spid="8" grpId="1" animBg="1"/>
      <p:bldP spid="34" grpId="0" animBg="1"/>
      <p:bldP spid="34" grpId="1" animBg="1"/>
      <p:bldP spid="35" grpId="0"/>
      <p:bldP spid="36" grpId="0"/>
      <p:bldP spid="37" grpId="0"/>
      <p:bldP spid="38" grpId="0"/>
      <p:bldP spid="39" grpId="0"/>
      <p:bldP spid="9" grpId="0"/>
      <p:bldP spid="41" grpId="0"/>
      <p:bldP spid="42" grpId="0"/>
      <p:bldP spid="43" grpId="0" animBg="1"/>
      <p:bldP spid="44" grpId="0"/>
      <p:bldP spid="45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2409" y="0"/>
            <a:ext cx="9144000" cy="809644"/>
          </a:xfrm>
          <a:prstGeom prst="rect">
            <a:avLst/>
          </a:prstGeom>
          <a:solidFill>
            <a:srgbClr val="F1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800" dirty="0">
              <a:solidFill>
                <a:schemeClr val="tx1"/>
              </a:solidFill>
              <a:latin typeface="Bebas Neue" panose="020B0606020202050201" pitchFamily="34" charset="0"/>
            </a:endParaRPr>
          </a:p>
        </p:txBody>
      </p:sp>
      <p:sp>
        <p:nvSpPr>
          <p:cNvPr id="21" name="Título 1"/>
          <p:cNvSpPr txBox="1"/>
          <p:nvPr/>
        </p:nvSpPr>
        <p:spPr bwMode="auto">
          <a:xfrm>
            <a:off x="3030917" y="169863"/>
            <a:ext cx="349967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 Neue" panose="020B0606020202050201" pitchFamily="34" charset="0"/>
              </a:rPr>
              <a:t>Frações: Adição</a:t>
            </a:r>
            <a:endParaRPr kumimoji="0" lang="pt-BR" altLang="pt-B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bas Neue" panose="020B0606020202050201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 rot="21562806">
            <a:off x="1982060" y="1368390"/>
            <a:ext cx="510860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Jokerman" panose="04090605060D06020702" pitchFamily="82" charset="0"/>
                <a:cs typeface="Arial" panose="020B0604020202020204" pitchFamily="34" charset="0"/>
              </a:rPr>
              <a:t>Um   pouco  de    História</a:t>
            </a:r>
            <a:endParaRPr lang="pt-BR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6"/>
          <p:cNvSpPr>
            <a:spLocks noChangeArrowheads="1"/>
          </p:cNvSpPr>
          <p:nvPr/>
        </p:nvSpPr>
        <p:spPr bwMode="auto">
          <a:xfrm>
            <a:off x="971550" y="3752850"/>
            <a:ext cx="3816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pt-BR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Um dos problemas de Ahmes dizia :</a:t>
            </a:r>
            <a:endParaRPr kumimoji="0" lang="pt-BR" altLang="pt-BR" sz="16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ergaminho horizontal 7"/>
          <p:cNvSpPr/>
          <p:nvPr/>
        </p:nvSpPr>
        <p:spPr>
          <a:xfrm>
            <a:off x="250825" y="1544638"/>
            <a:ext cx="8243888" cy="2171700"/>
          </a:xfrm>
          <a:prstGeom prst="horizontalScroll">
            <a:avLst/>
          </a:prstGeom>
          <a:blipFill dpi="0" rotWithShape="1">
            <a:blip r:embed="rId1">
              <a:alphaModFix amt="43000"/>
            </a:blip>
            <a:srcRect/>
            <a:tile tx="0" ty="0" sx="100000" sy="100000" flip="none" algn="tl"/>
          </a:blipFill>
          <a:ln w="19050" cap="flat" cmpd="sng" algn="ctr">
            <a:solidFill>
              <a:srgbClr val="EEECE1">
                <a:lumMod val="25000"/>
              </a:srgbClr>
            </a:solidFill>
            <a:prstDash val="sysDash"/>
          </a:ln>
          <a:effectLst/>
        </p:spPr>
        <p:txBody>
          <a:bodyPr anchor="ctr"/>
          <a:lstStyle>
            <a:lvl1pPr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pt-BR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Dentre todos os antigos documentos matemáticos que chegaram aos dias de hoje, um dos mais famosos chama-se Papiro de Ahmes ( ou Rhind). Trata-se um longo papiro egípcio, de cerca de 1.650 a.C., onde um escriba de nome Ahmes, ensina as soluções de 85 problemas de aritmética e geometria. Este papiro foi encontrado pelo egiptólogo inglês Rhind no final do século 19 e hoje está exposto no Museu Britânico, em Londres.</a:t>
            </a:r>
            <a:endParaRPr kumimoji="0" lang="pt-BR" altLang="pt-BR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49425" y="4111625"/>
            <a:ext cx="6062663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>
                <a:solidFill>
                  <a:srgbClr val="8064A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“Como dividir 6 pães, em partes iguais, entre 10 homens? "</a:t>
            </a:r>
            <a:endParaRPr lang="pt-BR" sz="1600" b="1" dirty="0">
              <a:solidFill>
                <a:srgbClr val="8064A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705350"/>
            <a:ext cx="195421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upo 15"/>
          <p:cNvGrpSpPr/>
          <p:nvPr/>
        </p:nvGrpSpPr>
        <p:grpSpPr bwMode="auto">
          <a:xfrm>
            <a:off x="2268538" y="4725988"/>
            <a:ext cx="6335712" cy="414337"/>
            <a:chOff x="1691680" y="4725144"/>
            <a:chExt cx="3214270" cy="415499"/>
          </a:xfrm>
        </p:grpSpPr>
        <p:sp>
          <p:nvSpPr>
            <p:cNvPr id="28" name="CaixaDeTexto 13"/>
            <p:cNvSpPr txBox="1">
              <a:spLocks noChangeArrowheads="1"/>
            </p:cNvSpPr>
            <p:nvPr/>
          </p:nvSpPr>
          <p:spPr bwMode="auto">
            <a:xfrm>
              <a:off x="1691680" y="4725144"/>
              <a:ext cx="32142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altLang="pt-BR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 solução foi dividir cada um dos seis pães em 10 partes iguais!</a:t>
              </a:r>
              <a:endParaRPr kumimoji="0" lang="pt-BR" altLang="pt-BR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o Explicativo 2 (Borda e Ênfase) 14"/>
            <p:cNvSpPr/>
            <p:nvPr/>
          </p:nvSpPr>
          <p:spPr>
            <a:xfrm>
              <a:off x="1747251" y="4725144"/>
              <a:ext cx="3158699" cy="415499"/>
            </a:xfrm>
            <a:prstGeom prst="accentBorderCallout2">
              <a:avLst>
                <a:gd name="adj1" fmla="val 46696"/>
                <a:gd name="adj2" fmla="val -924"/>
                <a:gd name="adj3" fmla="val 114813"/>
                <a:gd name="adj4" fmla="val -1062"/>
                <a:gd name="adj5" fmla="val 234763"/>
                <a:gd name="adj6" fmla="val -10246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ysDot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pt-BR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upo 18"/>
          <p:cNvGrpSpPr/>
          <p:nvPr/>
        </p:nvGrpSpPr>
        <p:grpSpPr bwMode="auto">
          <a:xfrm>
            <a:off x="2411413" y="5373688"/>
            <a:ext cx="6337300" cy="479425"/>
            <a:chOff x="1835696" y="5013176"/>
            <a:chExt cx="6336703" cy="479342"/>
          </a:xfrm>
        </p:grpSpPr>
        <p:sp>
          <p:nvSpPr>
            <p:cNvPr id="31" name="Texto Explicativo 2 (Borda e Ênfase) 28"/>
            <p:cNvSpPr/>
            <p:nvPr/>
          </p:nvSpPr>
          <p:spPr>
            <a:xfrm>
              <a:off x="2105546" y="5013176"/>
              <a:ext cx="5779542" cy="479342"/>
            </a:xfrm>
            <a:prstGeom prst="accentBorderCallout2">
              <a:avLst>
                <a:gd name="adj1" fmla="val 46696"/>
                <a:gd name="adj2" fmla="val -924"/>
                <a:gd name="adj3" fmla="val 63338"/>
                <a:gd name="adj4" fmla="val -5583"/>
                <a:gd name="adj5" fmla="val 68263"/>
                <a:gd name="adj6" fmla="val -16076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ysDot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pt-BR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" name="Grupo 17"/>
            <p:cNvGrpSpPr/>
            <p:nvPr/>
          </p:nvGrpSpPr>
          <p:grpSpPr bwMode="auto">
            <a:xfrm>
              <a:off x="1835696" y="5013176"/>
              <a:ext cx="6336703" cy="453457"/>
              <a:chOff x="1721355" y="5855863"/>
              <a:chExt cx="6336703" cy="453457"/>
            </a:xfrm>
          </p:grpSpPr>
          <p:sp>
            <p:nvSpPr>
              <p:cNvPr id="33" name="CaixaDeTexto 27"/>
              <p:cNvSpPr txBox="1">
                <a:spLocks noChangeArrowheads="1"/>
              </p:cNvSpPr>
              <p:nvPr/>
            </p:nvSpPr>
            <p:spPr bwMode="auto">
              <a:xfrm>
                <a:off x="1721355" y="5904333"/>
                <a:ext cx="633670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 b="1">
                    <a:solidFill>
                      <a:srgbClr val="00CC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rgbClr val="00CC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rgbClr val="00CC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rgbClr val="00CC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rgbClr val="00CC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00CC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00CC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00CC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00CC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pt-BR" altLang="pt-BR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Dessa forma, cada homem receberia         de cada pão! </a:t>
                </a:r>
                <a:endParaRPr kumimoji="0" lang="pt-BR" altLang="pt-BR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855863"/>
                <a:ext cx="556563" cy="453457"/>
              </a:xfrm>
              <a:prstGeom prst="rect">
                <a:avLst/>
              </a:prstGeom>
              <a:blipFill rotWithShape="1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pt-BR" sz="1600" b="1" i="0" u="none" strike="noStrike" kern="0" cap="none" spc="0" normalizeH="0" baseline="0" noProof="0">
                    <a:ln>
                      <a:noFill/>
                    </a:ln>
                    <a:noFill/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endParaRPr kumimoji="0" lang="pt-BR" sz="1600" b="1" i="0" u="none" strike="noStrike" kern="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5" name="Grupo 50"/>
          <p:cNvGrpSpPr/>
          <p:nvPr/>
        </p:nvGrpSpPr>
        <p:grpSpPr bwMode="auto">
          <a:xfrm>
            <a:off x="2420938" y="6110288"/>
            <a:ext cx="5535612" cy="703262"/>
            <a:chOff x="1691680" y="4725145"/>
            <a:chExt cx="2808233" cy="703530"/>
          </a:xfrm>
        </p:grpSpPr>
        <p:sp>
          <p:nvSpPr>
            <p:cNvPr id="36" name="CaixaDeTexto 51"/>
            <p:cNvSpPr txBox="1">
              <a:spLocks noChangeArrowheads="1"/>
            </p:cNvSpPr>
            <p:nvPr/>
          </p:nvSpPr>
          <p:spPr bwMode="auto">
            <a:xfrm>
              <a:off x="1691680" y="4771200"/>
              <a:ext cx="2734947" cy="581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altLang="pt-BR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Então podemos afirmar que cada homem recebeu  que fração de um pão inteiro?</a:t>
              </a:r>
              <a:endParaRPr kumimoji="0" lang="pt-BR" altLang="pt-BR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o Explicativo 2 (Borda e Ênfase) 52"/>
            <p:cNvSpPr/>
            <p:nvPr/>
          </p:nvSpPr>
          <p:spPr>
            <a:xfrm>
              <a:off x="1747248" y="4725145"/>
              <a:ext cx="2752665" cy="703530"/>
            </a:xfrm>
            <a:prstGeom prst="accentBorderCallout2">
              <a:avLst>
                <a:gd name="adj1" fmla="val 46696"/>
                <a:gd name="adj2" fmla="val -924"/>
                <a:gd name="adj3" fmla="val 37962"/>
                <a:gd name="adj4" fmla="val -4791"/>
                <a:gd name="adj5" fmla="val -51542"/>
                <a:gd name="adj6" fmla="val -13646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ysDot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pt-BR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7122" y="236009"/>
            <a:ext cx="5385588" cy="510778"/>
          </a:xfrm>
          <a:prstGeom prst="roundRect">
            <a:avLst/>
          </a:prstGeom>
          <a:solidFill>
            <a:srgbClr val="7BC8A4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Vamos ver se você aprendeu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461490" y="1414558"/>
                <a:ext cx="657008" cy="15611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5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BR" sz="5400" dirty="0"/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90" y="1414558"/>
                <a:ext cx="657008" cy="1561197"/>
              </a:xfrm>
              <a:prstGeom prst="rect">
                <a:avLst/>
              </a:prstGeom>
              <a:blipFill rotWithShape="1">
                <a:blip r:embed="rId1"/>
                <a:stretch>
                  <a:fillRect l="-73" t="-26" r="40" b="9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2558623" y="1414558"/>
                <a:ext cx="657008" cy="15611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5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5400" dirty="0"/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623" y="1414558"/>
                <a:ext cx="657008" cy="1561197"/>
              </a:xfrm>
              <a:prstGeom prst="rect">
                <a:avLst/>
              </a:prstGeom>
              <a:blipFill rotWithShape="1">
                <a:blip r:embed="rId2"/>
                <a:stretch>
                  <a:fillRect l="-32" t="-26" r="95" b="9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1625886" y="1652316"/>
            <a:ext cx="5886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latin typeface="Bebas Neue" panose="020B0606020202050201" pitchFamily="34" charset="0"/>
              </a:rPr>
              <a:t>+</a:t>
            </a:r>
            <a:endParaRPr lang="pt-BR" sz="8000" b="1" dirty="0">
              <a:latin typeface="Bebas Neue" panose="020B0606020202050201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03861" y="1652316"/>
            <a:ext cx="5886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latin typeface="Bebas Neue" panose="020B0606020202050201" pitchFamily="34" charset="0"/>
              </a:rPr>
              <a:t>=</a:t>
            </a:r>
            <a:endParaRPr lang="pt-BR" sz="8000" b="1" dirty="0">
              <a:latin typeface="Bebas Neue" panose="020B0606020202050201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29248" y="2542217"/>
            <a:ext cx="4893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M(3) = (3, 6, 9 , 12, 15, ...)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477470" y="1855713"/>
            <a:ext cx="4596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M(2) = (2, 4, 6, 8, 10, ...)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875172" y="1686088"/>
            <a:ext cx="432000" cy="715929"/>
          </a:xfrm>
          <a:prstGeom prst="rect">
            <a:avLst/>
          </a:prstGeom>
          <a:solidFill>
            <a:srgbClr val="4CC3D9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443172" y="2478961"/>
            <a:ext cx="432000" cy="715929"/>
          </a:xfrm>
          <a:prstGeom prst="rect">
            <a:avLst/>
          </a:prstGeom>
          <a:solidFill>
            <a:srgbClr val="4CC3D9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169359" y="4557713"/>
                <a:ext cx="657008" cy="16328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pt-BR" sz="54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BR" sz="5400" dirty="0"/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59" y="4557713"/>
                <a:ext cx="657008" cy="1632883"/>
              </a:xfrm>
              <a:prstGeom prst="rect">
                <a:avLst/>
              </a:prstGeom>
              <a:blipFill rotWithShape="1">
                <a:blip r:embed="rId3"/>
                <a:stretch>
                  <a:fillRect l="-68" t="-19" r="35" b="38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/>
          <p:cNvSpPr txBox="1"/>
          <p:nvPr/>
        </p:nvSpPr>
        <p:spPr>
          <a:xfrm>
            <a:off x="1331574" y="4688585"/>
            <a:ext cx="5886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latin typeface="Bebas Neue" panose="020B0606020202050201" pitchFamily="34" charset="0"/>
              </a:rPr>
              <a:t>+</a:t>
            </a:r>
            <a:endParaRPr lang="pt-BR" sz="8000" b="1" dirty="0">
              <a:latin typeface="Bebas Neue" panose="020B0606020202050201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609549" y="4688585"/>
            <a:ext cx="5886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latin typeface="Bebas Neue" panose="020B0606020202050201" pitchFamily="34" charset="0"/>
              </a:rPr>
              <a:t>=</a:t>
            </a:r>
            <a:endParaRPr lang="pt-BR" sz="8000" b="1" dirty="0">
              <a:latin typeface="Bebas Neue" panose="020B0606020202050201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/>
              <p:cNvSpPr txBox="1"/>
              <p:nvPr/>
            </p:nvSpPr>
            <p:spPr>
              <a:xfrm>
                <a:off x="2264311" y="4616898"/>
                <a:ext cx="657008" cy="16328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pt-BR" sz="54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BR" sz="5400" dirty="0"/>
              </a:p>
            </p:txBody>
          </p:sp>
        </mc:Choice>
        <mc:Fallback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311" y="4616898"/>
                <a:ext cx="657008" cy="1632883"/>
              </a:xfrm>
              <a:prstGeom prst="rect">
                <a:avLst/>
              </a:prstGeom>
              <a:blipFill rotWithShape="1">
                <a:blip r:embed="rId3"/>
                <a:stretch>
                  <a:fillRect l="-82" t="-27" r="49" b="7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eta: Curva para Baixo 18"/>
          <p:cNvSpPr/>
          <p:nvPr/>
        </p:nvSpPr>
        <p:spPr>
          <a:xfrm rot="16200000">
            <a:off x="-537424" y="1821532"/>
            <a:ext cx="1219099" cy="504568"/>
          </a:xfrm>
          <a:prstGeom prst="curvedDownArrow">
            <a:avLst>
              <a:gd name="adj1" fmla="val 14070"/>
              <a:gd name="adj2" fmla="val 71378"/>
              <a:gd name="adj3" fmla="val 25000"/>
            </a:avLst>
          </a:prstGeom>
          <a:solidFill>
            <a:srgbClr val="4C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57051" y="266063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6: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15253" y="109493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x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221288" y="4455984"/>
            <a:ext cx="5180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solidFill>
                  <a:srgbClr val="AF81C9"/>
                </a:solidFill>
                <a:latin typeface="Bebas Neue" panose="020B0606020202050201" pitchFamily="34" charset="0"/>
              </a:rPr>
              <a:t>4</a:t>
            </a:r>
            <a:endParaRPr lang="pt-BR" sz="6600" b="1" dirty="0">
              <a:solidFill>
                <a:srgbClr val="AF81C9"/>
              </a:solidFill>
              <a:latin typeface="Bebas Neue" panose="020B0606020202050201" pitchFamily="34" charset="0"/>
            </a:endParaRPr>
          </a:p>
        </p:txBody>
      </p:sp>
      <p:sp>
        <p:nvSpPr>
          <p:cNvPr id="24" name="Seta: Curva para Baixo 23"/>
          <p:cNvSpPr/>
          <p:nvPr/>
        </p:nvSpPr>
        <p:spPr>
          <a:xfrm rot="16200000">
            <a:off x="1619361" y="1781412"/>
            <a:ext cx="1219099" cy="504568"/>
          </a:xfrm>
          <a:prstGeom prst="curvedDownArrow">
            <a:avLst>
              <a:gd name="adj1" fmla="val 14070"/>
              <a:gd name="adj2" fmla="val 71378"/>
              <a:gd name="adj3" fmla="val 25000"/>
            </a:avLst>
          </a:prstGeom>
          <a:solidFill>
            <a:srgbClr val="4C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413835" y="262051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6: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2372037" y="105481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x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2349380" y="4455984"/>
            <a:ext cx="5180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solidFill>
                  <a:srgbClr val="AF81C9"/>
                </a:solidFill>
                <a:latin typeface="Bebas Neue" panose="020B0606020202050201" pitchFamily="34" charset="0"/>
              </a:rPr>
              <a:t>3</a:t>
            </a:r>
            <a:endParaRPr lang="pt-BR" sz="6600" b="1" dirty="0">
              <a:solidFill>
                <a:srgbClr val="AF81C9"/>
              </a:solidFill>
              <a:latin typeface="Bebas Neue" panose="020B0606020202050201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aixaDeTexto 27"/>
              <p:cNvSpPr txBox="1"/>
              <p:nvPr/>
            </p:nvSpPr>
            <p:spPr>
              <a:xfrm>
                <a:off x="4477470" y="4557713"/>
                <a:ext cx="657008" cy="16328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pt-BR" sz="54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BR" sz="5400" dirty="0"/>
              </a:p>
            </p:txBody>
          </p:sp>
        </mc:Choice>
        <mc:Fallback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470" y="4557713"/>
                <a:ext cx="657008" cy="1632883"/>
              </a:xfrm>
              <a:prstGeom prst="rect">
                <a:avLst/>
              </a:prstGeom>
              <a:blipFill rotWithShape="1">
                <a:blip r:embed="rId3"/>
                <a:stretch>
                  <a:fillRect l="-13" t="-19" r="77" b="38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aixaDeTexto 28"/>
          <p:cNvSpPr txBox="1"/>
          <p:nvPr/>
        </p:nvSpPr>
        <p:spPr>
          <a:xfrm>
            <a:off x="4546929" y="4455984"/>
            <a:ext cx="5180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solidFill>
                  <a:srgbClr val="AF81C9"/>
                </a:solidFill>
                <a:latin typeface="Bebas Neue" panose="020B0606020202050201" pitchFamily="34" charset="0"/>
              </a:rPr>
              <a:t>7</a:t>
            </a:r>
            <a:endParaRPr lang="pt-BR" sz="6600" b="1" dirty="0">
              <a:solidFill>
                <a:srgbClr val="AF81C9"/>
              </a:solidFill>
              <a:latin typeface="Bebas Neue" panose="020B0606020202050201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4" grpId="0" animBg="1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3094</Words>
  <Application>WPS Presentation</Application>
  <PresentationFormat>Apresentação na tela (4:3)</PresentationFormat>
  <Paragraphs>310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SimSun</vt:lpstr>
      <vt:lpstr>Wingdings</vt:lpstr>
      <vt:lpstr>Nunito</vt:lpstr>
      <vt:lpstr>Bebas Neue</vt:lpstr>
      <vt:lpstr>Cambria Math</vt:lpstr>
      <vt:lpstr>Calibri</vt:lpstr>
      <vt:lpstr>Scope One</vt:lpstr>
      <vt:lpstr>Segoe Print</vt:lpstr>
      <vt:lpstr>Calibri</vt:lpstr>
      <vt:lpstr>Jokerman</vt:lpstr>
      <vt:lpstr>Microsoft YaHei</vt:lpstr>
      <vt:lpstr>Arial Unicode MS</vt:lpstr>
      <vt:lpstr>Calibri Light</vt:lpstr>
      <vt:lpstr>1_Tema do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helio silva</dc:creator>
  <cp:lastModifiedBy>Luis Carlos Castro</cp:lastModifiedBy>
  <cp:revision>184</cp:revision>
  <dcterms:created xsi:type="dcterms:W3CDTF">2020-08-07T12:00:00Z</dcterms:created>
  <dcterms:modified xsi:type="dcterms:W3CDTF">2024-10-01T10:55:20Z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D5BEA40EA4B04044A52D73D699406A30_13</vt:lpwstr>
  </property>
  <property fmtid="{D5CDD505-2E9C-101B-9397-08002B2CF9AE}" pid="3" name="KSOProductBuildVer">
    <vt:lpwstr>1046-12.2.0.18283</vt:lpwstr>
  </property>
</Properties>
</file>